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notesMasterIdLst>
    <p:notesMasterId r:id="rId104"/>
  </p:notesMasterIdLst>
  <p:sldIdLst>
    <p:sldId id="256" r:id="rId2"/>
    <p:sldId id="761" r:id="rId3"/>
    <p:sldId id="717" r:id="rId4"/>
    <p:sldId id="766" r:id="rId5"/>
    <p:sldId id="287" r:id="rId6"/>
    <p:sldId id="468" r:id="rId7"/>
    <p:sldId id="439" r:id="rId8"/>
    <p:sldId id="695" r:id="rId9"/>
    <p:sldId id="469" r:id="rId10"/>
    <p:sldId id="465" r:id="rId11"/>
    <p:sldId id="762" r:id="rId12"/>
    <p:sldId id="288" r:id="rId13"/>
    <p:sldId id="763" r:id="rId14"/>
    <p:sldId id="312" r:id="rId15"/>
    <p:sldId id="307" r:id="rId16"/>
    <p:sldId id="765" r:id="rId17"/>
    <p:sldId id="315" r:id="rId18"/>
    <p:sldId id="295" r:id="rId19"/>
    <p:sldId id="662" r:id="rId20"/>
    <p:sldId id="266" r:id="rId21"/>
    <p:sldId id="773" r:id="rId22"/>
    <p:sldId id="259" r:id="rId23"/>
    <p:sldId id="270" r:id="rId24"/>
    <p:sldId id="696" r:id="rId25"/>
    <p:sldId id="444" r:id="rId26"/>
    <p:sldId id="333" r:id="rId27"/>
    <p:sldId id="343" r:id="rId28"/>
    <p:sldId id="344" r:id="rId29"/>
    <p:sldId id="526" r:id="rId30"/>
    <p:sldId id="527" r:id="rId31"/>
    <p:sldId id="286" r:id="rId32"/>
    <p:sldId id="339" r:id="rId33"/>
    <p:sldId id="340" r:id="rId34"/>
    <p:sldId id="473" r:id="rId35"/>
    <p:sldId id="308" r:id="rId36"/>
    <p:sldId id="309" r:id="rId37"/>
    <p:sldId id="311" r:id="rId38"/>
    <p:sldId id="778" r:id="rId39"/>
    <p:sldId id="471" r:id="rId40"/>
    <p:sldId id="325" r:id="rId41"/>
    <p:sldId id="472" r:id="rId42"/>
    <p:sldId id="327" r:id="rId43"/>
    <p:sldId id="326" r:id="rId44"/>
    <p:sldId id="769" r:id="rId45"/>
    <p:sldId id="294" r:id="rId46"/>
    <p:sldId id="296" r:id="rId47"/>
    <p:sldId id="297" r:id="rId48"/>
    <p:sldId id="771" r:id="rId49"/>
    <p:sldId id="317" r:id="rId50"/>
    <p:sldId id="329" r:id="rId51"/>
    <p:sldId id="331" r:id="rId52"/>
    <p:sldId id="772" r:id="rId53"/>
    <p:sldId id="260" r:id="rId54"/>
    <p:sldId id="775" r:id="rId55"/>
    <p:sldId id="774" r:id="rId56"/>
    <p:sldId id="341" r:id="rId57"/>
    <p:sldId id="350" r:id="rId58"/>
    <p:sldId id="336" r:id="rId59"/>
    <p:sldId id="351" r:id="rId60"/>
    <p:sldId id="352" r:id="rId61"/>
    <p:sldId id="353" r:id="rId62"/>
    <p:sldId id="354" r:id="rId63"/>
    <p:sldId id="359" r:id="rId64"/>
    <p:sldId id="355" r:id="rId65"/>
    <p:sldId id="357" r:id="rId66"/>
    <p:sldId id="358" r:id="rId67"/>
    <p:sldId id="360" r:id="rId68"/>
    <p:sldId id="362" r:id="rId69"/>
    <p:sldId id="361" r:id="rId70"/>
    <p:sldId id="367" r:id="rId71"/>
    <p:sldId id="366" r:id="rId72"/>
    <p:sldId id="365" r:id="rId73"/>
    <p:sldId id="364" r:id="rId74"/>
    <p:sldId id="267" r:id="rId75"/>
    <p:sldId id="495" r:id="rId76"/>
    <p:sldId id="321" r:id="rId77"/>
    <p:sldId id="496" r:id="rId78"/>
    <p:sldId id="475" r:id="rId79"/>
    <p:sldId id="497" r:id="rId80"/>
    <p:sldId id="498" r:id="rId81"/>
    <p:sldId id="476" r:id="rId82"/>
    <p:sldId id="669" r:id="rId83"/>
    <p:sldId id="477" r:id="rId84"/>
    <p:sldId id="499" r:id="rId85"/>
    <p:sldId id="474" r:id="rId86"/>
    <p:sldId id="330" r:id="rId87"/>
    <p:sldId id="500" r:id="rId88"/>
    <p:sldId id="478" r:id="rId89"/>
    <p:sldId id="701" r:id="rId90"/>
    <p:sldId id="503" r:id="rId91"/>
    <p:sldId id="320" r:id="rId92"/>
    <p:sldId id="479" r:id="rId93"/>
    <p:sldId id="334" r:id="rId94"/>
    <p:sldId id="684" r:id="rId95"/>
    <p:sldId id="549" r:id="rId96"/>
    <p:sldId id="342" r:id="rId97"/>
    <p:sldId id="692" r:id="rId98"/>
    <p:sldId id="544" r:id="rId99"/>
    <p:sldId id="556" r:id="rId100"/>
    <p:sldId id="666" r:id="rId101"/>
    <p:sldId id="557" r:id="rId102"/>
    <p:sldId id="667"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4"/>
    <p:restoredTop sz="86474"/>
  </p:normalViewPr>
  <p:slideViewPr>
    <p:cSldViewPr snapToGrid="0" snapToObjects="1">
      <p:cViewPr varScale="1">
        <p:scale>
          <a:sx n="97" d="100"/>
          <a:sy n="97" d="100"/>
        </p:scale>
        <p:origin x="992" y="200"/>
      </p:cViewPr>
      <p:guideLst>
        <p:guide orient="horz" pos="2112"/>
        <p:guide pos="2880"/>
      </p:guideLst>
    </p:cSldViewPr>
  </p:slideViewPr>
  <p:outlineViewPr>
    <p:cViewPr>
      <p:scale>
        <a:sx n="33" d="100"/>
        <a:sy n="33" d="100"/>
      </p:scale>
      <p:origin x="0" y="-12776"/>
    </p:cViewPr>
  </p:outlineViewPr>
  <p:notesTextViewPr>
    <p:cViewPr>
      <p:scale>
        <a:sx n="100" d="100"/>
        <a:sy n="100" d="100"/>
      </p:scale>
      <p:origin x="0" y="0"/>
    </p:cViewPr>
  </p:notesTextViewPr>
  <p:sorterViewPr>
    <p:cViewPr>
      <p:scale>
        <a:sx n="1" d="1"/>
        <a:sy n="1" d="1"/>
      </p:scale>
      <p:origin x="0" y="0"/>
    </p:cViewPr>
  </p:sorterViewPr>
  <p:notesViewPr>
    <p:cSldViewPr snapToGrid="0" snapToObjects="1" showGuides="1">
      <p:cViewPr>
        <p:scale>
          <a:sx n="130" d="100"/>
          <a:sy n="130" d="100"/>
        </p:scale>
        <p:origin x="912" y="-11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026943C-F8AA-4AEA-AB84-E00458D3176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4B7268-8B3F-4812-AA68-9377B8F342F1}">
      <dgm:prSet/>
      <dgm:spPr/>
      <dgm:t>
        <a:bodyPr/>
        <a:lstStyle/>
        <a:p>
          <a:r>
            <a:rPr lang="en-US" dirty="0"/>
            <a:t>We can control our genetic destiny</a:t>
          </a:r>
        </a:p>
      </dgm:t>
    </dgm:pt>
    <dgm:pt modelId="{9923D57F-5BA7-4372-9FE4-67C3AD0E4DAA}" type="parTrans" cxnId="{70ED6717-B19B-4776-81B8-9F4BFBFC4749}">
      <dgm:prSet/>
      <dgm:spPr/>
      <dgm:t>
        <a:bodyPr/>
        <a:lstStyle/>
        <a:p>
          <a:endParaRPr lang="en-US"/>
        </a:p>
      </dgm:t>
    </dgm:pt>
    <dgm:pt modelId="{86645A06-3049-467D-88EE-7E7D71D69D35}" type="sibTrans" cxnId="{70ED6717-B19B-4776-81B8-9F4BFBFC4749}">
      <dgm:prSet/>
      <dgm:spPr/>
      <dgm:t>
        <a:bodyPr/>
        <a:lstStyle/>
        <a:p>
          <a:endParaRPr lang="en-US"/>
        </a:p>
      </dgm:t>
    </dgm:pt>
    <dgm:pt modelId="{AEE0EF32-4C1E-4F5F-A84C-54B16A595AB7}">
      <dgm:prSet/>
      <dgm:spPr/>
      <dgm:t>
        <a:bodyPr/>
        <a:lstStyle/>
        <a:p>
          <a:r>
            <a:rPr lang="en-US" dirty="0"/>
            <a:t>Our genes are plastic and malleable</a:t>
          </a:r>
        </a:p>
      </dgm:t>
    </dgm:pt>
    <dgm:pt modelId="{623C200A-8424-4953-91B9-54D8913DE8F9}" type="parTrans" cxnId="{9E8BD30C-F823-4634-B7AB-F7DF594E65A7}">
      <dgm:prSet/>
      <dgm:spPr/>
      <dgm:t>
        <a:bodyPr/>
        <a:lstStyle/>
        <a:p>
          <a:endParaRPr lang="en-US"/>
        </a:p>
      </dgm:t>
    </dgm:pt>
    <dgm:pt modelId="{9ECE8798-6A5C-4FF5-96D1-87998F4B1173}" type="sibTrans" cxnId="{9E8BD30C-F823-4634-B7AB-F7DF594E65A7}">
      <dgm:prSet/>
      <dgm:spPr/>
      <dgm:t>
        <a:bodyPr/>
        <a:lstStyle/>
        <a:p>
          <a:endParaRPr lang="en-US"/>
        </a:p>
      </dgm:t>
    </dgm:pt>
    <dgm:pt modelId="{720956B1-63FA-42BD-9EB9-2F71E6F64AE6}" type="pres">
      <dgm:prSet presAssocID="{D026943C-F8AA-4AEA-AB84-E00458D31767}" presName="root" presStyleCnt="0">
        <dgm:presLayoutVars>
          <dgm:dir/>
          <dgm:resizeHandles val="exact"/>
        </dgm:presLayoutVars>
      </dgm:prSet>
      <dgm:spPr/>
    </dgm:pt>
    <dgm:pt modelId="{E349EB6B-2AC7-4BB7-A62C-6168825BA233}" type="pres">
      <dgm:prSet presAssocID="{C44B7268-8B3F-4812-AA68-9377B8F342F1}" presName="compNode" presStyleCnt="0"/>
      <dgm:spPr/>
    </dgm:pt>
    <dgm:pt modelId="{C0A5B8A9-BEC7-42A5-A045-FBBDD52D5754}" type="pres">
      <dgm:prSet presAssocID="{C44B7268-8B3F-4812-AA68-9377B8F342F1}" presName="bgRect" presStyleLbl="bgShp" presStyleIdx="0" presStyleCnt="2"/>
      <dgm:spPr/>
    </dgm:pt>
    <dgm:pt modelId="{8C680554-F2F0-4B2A-ADAB-0A5F222BCB8E}" type="pres">
      <dgm:prSet presAssocID="{C44B7268-8B3F-4812-AA68-9377B8F342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de"/>
        </a:ext>
      </dgm:extLst>
    </dgm:pt>
    <dgm:pt modelId="{E10CCCBB-832B-4356-B8B2-C8D30269F28B}" type="pres">
      <dgm:prSet presAssocID="{C44B7268-8B3F-4812-AA68-9377B8F342F1}" presName="spaceRect" presStyleCnt="0"/>
      <dgm:spPr/>
    </dgm:pt>
    <dgm:pt modelId="{2E6C92E7-377C-4000-8CDF-DADA110136CD}" type="pres">
      <dgm:prSet presAssocID="{C44B7268-8B3F-4812-AA68-9377B8F342F1}" presName="parTx" presStyleLbl="revTx" presStyleIdx="0" presStyleCnt="2">
        <dgm:presLayoutVars>
          <dgm:chMax val="0"/>
          <dgm:chPref val="0"/>
        </dgm:presLayoutVars>
      </dgm:prSet>
      <dgm:spPr/>
    </dgm:pt>
    <dgm:pt modelId="{F42F46BF-2600-4F82-8838-49B81D5D8FDC}" type="pres">
      <dgm:prSet presAssocID="{86645A06-3049-467D-88EE-7E7D71D69D35}" presName="sibTrans" presStyleCnt="0"/>
      <dgm:spPr/>
    </dgm:pt>
    <dgm:pt modelId="{BF65EBC6-D4FB-4746-8A61-DE3C7ACEDB52}" type="pres">
      <dgm:prSet presAssocID="{AEE0EF32-4C1E-4F5F-A84C-54B16A595AB7}" presName="compNode" presStyleCnt="0"/>
      <dgm:spPr/>
    </dgm:pt>
    <dgm:pt modelId="{7E80FA96-66D0-410D-9F3F-0DD2491C2CB0}" type="pres">
      <dgm:prSet presAssocID="{AEE0EF32-4C1E-4F5F-A84C-54B16A595AB7}" presName="bgRect" presStyleLbl="bgShp" presStyleIdx="1" presStyleCnt="2"/>
      <dgm:spPr/>
    </dgm:pt>
    <dgm:pt modelId="{9BEE374A-FA54-4977-A00D-CA522469F16F}" type="pres">
      <dgm:prSet presAssocID="{AEE0EF32-4C1E-4F5F-A84C-54B16A595A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a:ext>
      </dgm:extLst>
    </dgm:pt>
    <dgm:pt modelId="{BB9F0BA2-BDE6-43A5-8FE0-7B791DF470F6}" type="pres">
      <dgm:prSet presAssocID="{AEE0EF32-4C1E-4F5F-A84C-54B16A595AB7}" presName="spaceRect" presStyleCnt="0"/>
      <dgm:spPr/>
    </dgm:pt>
    <dgm:pt modelId="{2F8FA852-44B9-4125-8A53-8CCBCA9DEE39}" type="pres">
      <dgm:prSet presAssocID="{AEE0EF32-4C1E-4F5F-A84C-54B16A595AB7}" presName="parTx" presStyleLbl="revTx" presStyleIdx="1" presStyleCnt="2">
        <dgm:presLayoutVars>
          <dgm:chMax val="0"/>
          <dgm:chPref val="0"/>
        </dgm:presLayoutVars>
      </dgm:prSet>
      <dgm:spPr/>
    </dgm:pt>
  </dgm:ptLst>
  <dgm:cxnLst>
    <dgm:cxn modelId="{9E8BD30C-F823-4634-B7AB-F7DF594E65A7}" srcId="{D026943C-F8AA-4AEA-AB84-E00458D31767}" destId="{AEE0EF32-4C1E-4F5F-A84C-54B16A595AB7}" srcOrd="1" destOrd="0" parTransId="{623C200A-8424-4953-91B9-54D8913DE8F9}" sibTransId="{9ECE8798-6A5C-4FF5-96D1-87998F4B1173}"/>
    <dgm:cxn modelId="{6A1FC20F-C540-4FA6-B1C7-42AD0C4555C3}" type="presOf" srcId="{AEE0EF32-4C1E-4F5F-A84C-54B16A595AB7}" destId="{2F8FA852-44B9-4125-8A53-8CCBCA9DEE39}" srcOrd="0" destOrd="0" presId="urn:microsoft.com/office/officeart/2018/2/layout/IconVerticalSolidList"/>
    <dgm:cxn modelId="{70ED6717-B19B-4776-81B8-9F4BFBFC4749}" srcId="{D026943C-F8AA-4AEA-AB84-E00458D31767}" destId="{C44B7268-8B3F-4812-AA68-9377B8F342F1}" srcOrd="0" destOrd="0" parTransId="{9923D57F-5BA7-4372-9FE4-67C3AD0E4DAA}" sibTransId="{86645A06-3049-467D-88EE-7E7D71D69D35}"/>
    <dgm:cxn modelId="{EA46FE26-342D-416C-AED9-6D1920FB5B2D}" type="presOf" srcId="{D026943C-F8AA-4AEA-AB84-E00458D31767}" destId="{720956B1-63FA-42BD-9EB9-2F71E6F64AE6}" srcOrd="0" destOrd="0" presId="urn:microsoft.com/office/officeart/2018/2/layout/IconVerticalSolidList"/>
    <dgm:cxn modelId="{AB6E51AC-FF2E-4BE6-90AC-4295A7637612}" type="presOf" srcId="{C44B7268-8B3F-4812-AA68-9377B8F342F1}" destId="{2E6C92E7-377C-4000-8CDF-DADA110136CD}" srcOrd="0" destOrd="0" presId="urn:microsoft.com/office/officeart/2018/2/layout/IconVerticalSolidList"/>
    <dgm:cxn modelId="{A0FE3B92-7ED4-4AC0-A7F6-40186288434F}" type="presParOf" srcId="{720956B1-63FA-42BD-9EB9-2F71E6F64AE6}" destId="{E349EB6B-2AC7-4BB7-A62C-6168825BA233}" srcOrd="0" destOrd="0" presId="urn:microsoft.com/office/officeart/2018/2/layout/IconVerticalSolidList"/>
    <dgm:cxn modelId="{735CBC27-DA40-4719-B164-BCA70DD2BBC0}" type="presParOf" srcId="{E349EB6B-2AC7-4BB7-A62C-6168825BA233}" destId="{C0A5B8A9-BEC7-42A5-A045-FBBDD52D5754}" srcOrd="0" destOrd="0" presId="urn:microsoft.com/office/officeart/2018/2/layout/IconVerticalSolidList"/>
    <dgm:cxn modelId="{07D1CF84-4F83-4529-858E-ED639BA31132}" type="presParOf" srcId="{E349EB6B-2AC7-4BB7-A62C-6168825BA233}" destId="{8C680554-F2F0-4B2A-ADAB-0A5F222BCB8E}" srcOrd="1" destOrd="0" presId="urn:microsoft.com/office/officeart/2018/2/layout/IconVerticalSolidList"/>
    <dgm:cxn modelId="{C3A4F8B4-9684-4D2E-9D76-2C53BD885D4A}" type="presParOf" srcId="{E349EB6B-2AC7-4BB7-A62C-6168825BA233}" destId="{E10CCCBB-832B-4356-B8B2-C8D30269F28B}" srcOrd="2" destOrd="0" presId="urn:microsoft.com/office/officeart/2018/2/layout/IconVerticalSolidList"/>
    <dgm:cxn modelId="{8DCA80DA-55A6-4880-A20C-D6500EC231E4}" type="presParOf" srcId="{E349EB6B-2AC7-4BB7-A62C-6168825BA233}" destId="{2E6C92E7-377C-4000-8CDF-DADA110136CD}" srcOrd="3" destOrd="0" presId="urn:microsoft.com/office/officeart/2018/2/layout/IconVerticalSolidList"/>
    <dgm:cxn modelId="{6B679674-E239-4E6B-A340-27C80BF64252}" type="presParOf" srcId="{720956B1-63FA-42BD-9EB9-2F71E6F64AE6}" destId="{F42F46BF-2600-4F82-8838-49B81D5D8FDC}" srcOrd="1" destOrd="0" presId="urn:microsoft.com/office/officeart/2018/2/layout/IconVerticalSolidList"/>
    <dgm:cxn modelId="{8A9CED6C-DF67-48B3-8829-6D70772FE288}" type="presParOf" srcId="{720956B1-63FA-42BD-9EB9-2F71E6F64AE6}" destId="{BF65EBC6-D4FB-4746-8A61-DE3C7ACEDB52}" srcOrd="2" destOrd="0" presId="urn:microsoft.com/office/officeart/2018/2/layout/IconVerticalSolidList"/>
    <dgm:cxn modelId="{2CFAC542-7D65-499A-A4D1-FFC7E931DDB0}" type="presParOf" srcId="{BF65EBC6-D4FB-4746-8A61-DE3C7ACEDB52}" destId="{7E80FA96-66D0-410D-9F3F-0DD2491C2CB0}" srcOrd="0" destOrd="0" presId="urn:microsoft.com/office/officeart/2018/2/layout/IconVerticalSolidList"/>
    <dgm:cxn modelId="{08C761CB-7C7A-4330-903C-E638A3B9B955}" type="presParOf" srcId="{BF65EBC6-D4FB-4746-8A61-DE3C7ACEDB52}" destId="{9BEE374A-FA54-4977-A00D-CA522469F16F}" srcOrd="1" destOrd="0" presId="urn:microsoft.com/office/officeart/2018/2/layout/IconVerticalSolidList"/>
    <dgm:cxn modelId="{985E6EAE-D030-404A-B56B-20407F1614A5}" type="presParOf" srcId="{BF65EBC6-D4FB-4746-8A61-DE3C7ACEDB52}" destId="{BB9F0BA2-BDE6-43A5-8FE0-7B791DF470F6}" srcOrd="2" destOrd="0" presId="urn:microsoft.com/office/officeart/2018/2/layout/IconVerticalSolidList"/>
    <dgm:cxn modelId="{EDAD9A87-CB2A-4FB2-A9E1-6172457DA808}" type="presParOf" srcId="{BF65EBC6-D4FB-4746-8A61-DE3C7ACEDB52}" destId="{2F8FA852-44B9-4125-8A53-8CCBCA9DEE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B2622-4FC7-47FB-AEF6-C76EBB11A2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9887E3-6509-4B47-8A8E-ECB4D83AFF18}">
      <dgm:prSet/>
      <dgm:spPr/>
      <dgm:t>
        <a:bodyPr/>
        <a:lstStyle/>
        <a:p>
          <a:r>
            <a:rPr lang="en-US" b="1" i="0" dirty="0"/>
            <a:t>Get the book</a:t>
          </a:r>
          <a:endParaRPr lang="en-US" dirty="0"/>
        </a:p>
      </dgm:t>
    </dgm:pt>
    <dgm:pt modelId="{868803F4-15D3-4294-B926-48B34B5640A8}" type="parTrans" cxnId="{2EBFFE3F-BD16-44BF-AFF7-4A63573947F1}">
      <dgm:prSet/>
      <dgm:spPr/>
      <dgm:t>
        <a:bodyPr/>
        <a:lstStyle/>
        <a:p>
          <a:endParaRPr lang="en-US"/>
        </a:p>
      </dgm:t>
    </dgm:pt>
    <dgm:pt modelId="{DA18F3DC-F142-4DBE-ACBB-8EA85D17A407}" type="sibTrans" cxnId="{2EBFFE3F-BD16-44BF-AFF7-4A63573947F1}">
      <dgm:prSet/>
      <dgm:spPr/>
      <dgm:t>
        <a:bodyPr/>
        <a:lstStyle/>
        <a:p>
          <a:endParaRPr lang="en-US"/>
        </a:p>
      </dgm:t>
    </dgm:pt>
    <dgm:pt modelId="{4033EAF5-D528-46D3-A1B7-E980BAFFBF38}">
      <dgm:prSet/>
      <dgm:spPr/>
      <dgm:t>
        <a:bodyPr/>
        <a:lstStyle/>
        <a:p>
          <a:r>
            <a:rPr lang="en-US" b="1" i="0" dirty="0"/>
            <a:t>Listen to this Masterclass and take notes</a:t>
          </a:r>
          <a:endParaRPr lang="en-US" dirty="0"/>
        </a:p>
      </dgm:t>
    </dgm:pt>
    <dgm:pt modelId="{F5330051-13EE-4B00-B07E-7D3D997F12FD}" type="parTrans" cxnId="{524916E6-E650-4111-8635-5A3830A06E59}">
      <dgm:prSet/>
      <dgm:spPr/>
      <dgm:t>
        <a:bodyPr/>
        <a:lstStyle/>
        <a:p>
          <a:endParaRPr lang="en-US"/>
        </a:p>
      </dgm:t>
    </dgm:pt>
    <dgm:pt modelId="{AA9834CE-C784-45F4-9BD6-FBA7BA12AC01}" type="sibTrans" cxnId="{524916E6-E650-4111-8635-5A3830A06E59}">
      <dgm:prSet/>
      <dgm:spPr/>
      <dgm:t>
        <a:bodyPr/>
        <a:lstStyle/>
        <a:p>
          <a:endParaRPr lang="en-US"/>
        </a:p>
      </dgm:t>
    </dgm:pt>
    <dgm:pt modelId="{F8AE6C98-2D60-4A47-8BD4-99906D5ADCE0}">
      <dgm:prSet/>
      <dgm:spPr/>
      <dgm:t>
        <a:bodyPr/>
        <a:lstStyle/>
        <a:p>
          <a:r>
            <a:rPr lang="en-US" b="1" i="0" dirty="0"/>
            <a:t>Do the 8-week Brain Care Program</a:t>
          </a:r>
          <a:endParaRPr lang="en-US" dirty="0"/>
        </a:p>
      </dgm:t>
    </dgm:pt>
    <dgm:pt modelId="{F278107F-BB88-4811-989F-9CE2770A5A3A}" type="parTrans" cxnId="{6A58DE47-9BEB-47A0-B3AD-00FC8304033E}">
      <dgm:prSet/>
      <dgm:spPr/>
      <dgm:t>
        <a:bodyPr/>
        <a:lstStyle/>
        <a:p>
          <a:endParaRPr lang="en-US"/>
        </a:p>
      </dgm:t>
    </dgm:pt>
    <dgm:pt modelId="{F854AB24-CE9B-4914-AD88-9361930F3FD0}" type="sibTrans" cxnId="{6A58DE47-9BEB-47A0-B3AD-00FC8304033E}">
      <dgm:prSet/>
      <dgm:spPr/>
      <dgm:t>
        <a:bodyPr/>
        <a:lstStyle/>
        <a:p>
          <a:endParaRPr lang="en-US"/>
        </a:p>
      </dgm:t>
    </dgm:pt>
    <dgm:pt modelId="{D778C50C-61A8-4574-89B4-8C804C794B32}">
      <dgm:prSet/>
      <dgm:spPr/>
      <dgm:t>
        <a:bodyPr/>
        <a:lstStyle/>
        <a:p>
          <a:r>
            <a:rPr lang="en-US" b="1" i="0" dirty="0"/>
            <a:t>Become a patient</a:t>
          </a:r>
          <a:endParaRPr lang="en-US" dirty="0"/>
        </a:p>
      </dgm:t>
    </dgm:pt>
    <dgm:pt modelId="{9C2E43FB-AFCA-45C8-A5F4-A91130299DC1}" type="parTrans" cxnId="{1925B4FE-BE28-4E57-BA8D-8E2FA5C6DBEC}">
      <dgm:prSet/>
      <dgm:spPr/>
      <dgm:t>
        <a:bodyPr/>
        <a:lstStyle/>
        <a:p>
          <a:endParaRPr lang="en-US"/>
        </a:p>
      </dgm:t>
    </dgm:pt>
    <dgm:pt modelId="{1C0B0DC8-A2FF-40B8-83A6-C51BB606A820}" type="sibTrans" cxnId="{1925B4FE-BE28-4E57-BA8D-8E2FA5C6DBEC}">
      <dgm:prSet/>
      <dgm:spPr/>
      <dgm:t>
        <a:bodyPr/>
        <a:lstStyle/>
        <a:p>
          <a:endParaRPr lang="en-US"/>
        </a:p>
      </dgm:t>
    </dgm:pt>
    <dgm:pt modelId="{8822F405-D256-4205-A86F-1B9A1CC3E05A}">
      <dgm:prSet/>
      <dgm:spPr/>
      <dgm:t>
        <a:bodyPr/>
        <a:lstStyle/>
        <a:p>
          <a:r>
            <a:rPr lang="en-US" b="1" i="0" dirty="0"/>
            <a:t>Find a doctor</a:t>
          </a:r>
          <a:endParaRPr lang="en-US" dirty="0"/>
        </a:p>
      </dgm:t>
    </dgm:pt>
    <dgm:pt modelId="{7CA4B9C7-161E-4168-9F8A-C02081CD587C}" type="parTrans" cxnId="{8C51267E-DE80-4DF8-A9DE-83E51298C43B}">
      <dgm:prSet/>
      <dgm:spPr/>
      <dgm:t>
        <a:bodyPr/>
        <a:lstStyle/>
        <a:p>
          <a:endParaRPr lang="en-US"/>
        </a:p>
      </dgm:t>
    </dgm:pt>
    <dgm:pt modelId="{8372F9D2-D13A-411D-A1E8-07648FB74A78}" type="sibTrans" cxnId="{8C51267E-DE80-4DF8-A9DE-83E51298C43B}">
      <dgm:prSet/>
      <dgm:spPr/>
      <dgm:t>
        <a:bodyPr/>
        <a:lstStyle/>
        <a:p>
          <a:endParaRPr lang="en-US"/>
        </a:p>
      </dgm:t>
    </dgm:pt>
    <dgm:pt modelId="{1E162FD2-9EBF-4A47-882B-A9EECA965C4B}" type="pres">
      <dgm:prSet presAssocID="{760B2622-4FC7-47FB-AEF6-C76EBB11A2DF}" presName="root" presStyleCnt="0">
        <dgm:presLayoutVars>
          <dgm:dir/>
          <dgm:resizeHandles val="exact"/>
        </dgm:presLayoutVars>
      </dgm:prSet>
      <dgm:spPr/>
    </dgm:pt>
    <dgm:pt modelId="{28187C90-723C-486E-A587-EF7C3F9A1A32}" type="pres">
      <dgm:prSet presAssocID="{849887E3-6509-4B47-8A8E-ECB4D83AFF18}" presName="compNode" presStyleCnt="0"/>
      <dgm:spPr/>
    </dgm:pt>
    <dgm:pt modelId="{EEA3DB6A-E298-4F76-91CD-8BA126F5286D}" type="pres">
      <dgm:prSet presAssocID="{849887E3-6509-4B47-8A8E-ECB4D83AFF18}" presName="bgRect" presStyleLbl="bgShp" presStyleIdx="0" presStyleCnt="5"/>
      <dgm:spPr/>
    </dgm:pt>
    <dgm:pt modelId="{DD538B90-3A5C-4C99-81E6-FF46C0791069}" type="pres">
      <dgm:prSet presAssocID="{849887E3-6509-4B47-8A8E-ECB4D83AFF1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7AD7A9B-D7A7-4684-9F26-2A95B283099F}" type="pres">
      <dgm:prSet presAssocID="{849887E3-6509-4B47-8A8E-ECB4D83AFF18}" presName="spaceRect" presStyleCnt="0"/>
      <dgm:spPr/>
    </dgm:pt>
    <dgm:pt modelId="{CFB4053E-EA2F-4F7F-AB6B-12E68CE7F365}" type="pres">
      <dgm:prSet presAssocID="{849887E3-6509-4B47-8A8E-ECB4D83AFF18}" presName="parTx" presStyleLbl="revTx" presStyleIdx="0" presStyleCnt="5">
        <dgm:presLayoutVars>
          <dgm:chMax val="0"/>
          <dgm:chPref val="0"/>
        </dgm:presLayoutVars>
      </dgm:prSet>
      <dgm:spPr/>
    </dgm:pt>
    <dgm:pt modelId="{FD88B67A-05C2-4A3E-936F-64D37501497E}" type="pres">
      <dgm:prSet presAssocID="{DA18F3DC-F142-4DBE-ACBB-8EA85D17A407}" presName="sibTrans" presStyleCnt="0"/>
      <dgm:spPr/>
    </dgm:pt>
    <dgm:pt modelId="{85ABF688-12CF-4DFC-8BC0-B6F0825D823D}" type="pres">
      <dgm:prSet presAssocID="{4033EAF5-D528-46D3-A1B7-E980BAFFBF38}" presName="compNode" presStyleCnt="0"/>
      <dgm:spPr/>
    </dgm:pt>
    <dgm:pt modelId="{8F73D6F1-5EDF-4CBF-9963-41EB0E3070B6}" type="pres">
      <dgm:prSet presAssocID="{4033EAF5-D528-46D3-A1B7-E980BAFFBF38}" presName="bgRect" presStyleLbl="bgShp" presStyleIdx="1" presStyleCnt="5"/>
      <dgm:spPr/>
    </dgm:pt>
    <dgm:pt modelId="{CF125124-49E4-45B5-B4E3-6F5BF095DB42}" type="pres">
      <dgm:prSet presAssocID="{4033EAF5-D528-46D3-A1B7-E980BAFFBF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phones"/>
        </a:ext>
      </dgm:extLst>
    </dgm:pt>
    <dgm:pt modelId="{7691C4F4-0A87-491B-99A9-610D65592E6D}" type="pres">
      <dgm:prSet presAssocID="{4033EAF5-D528-46D3-A1B7-E980BAFFBF38}" presName="spaceRect" presStyleCnt="0"/>
      <dgm:spPr/>
    </dgm:pt>
    <dgm:pt modelId="{E60AC854-5944-4207-B00B-A5A140A29AE3}" type="pres">
      <dgm:prSet presAssocID="{4033EAF5-D528-46D3-A1B7-E980BAFFBF38}" presName="parTx" presStyleLbl="revTx" presStyleIdx="1" presStyleCnt="5">
        <dgm:presLayoutVars>
          <dgm:chMax val="0"/>
          <dgm:chPref val="0"/>
        </dgm:presLayoutVars>
      </dgm:prSet>
      <dgm:spPr/>
    </dgm:pt>
    <dgm:pt modelId="{2E29ED67-0044-4BE7-AF7E-8EABF599A218}" type="pres">
      <dgm:prSet presAssocID="{AA9834CE-C784-45F4-9BD6-FBA7BA12AC01}" presName="sibTrans" presStyleCnt="0"/>
      <dgm:spPr/>
    </dgm:pt>
    <dgm:pt modelId="{6DBE47A3-D894-4604-81F9-7E4ED197FAAE}" type="pres">
      <dgm:prSet presAssocID="{F8AE6C98-2D60-4A47-8BD4-99906D5ADCE0}" presName="compNode" presStyleCnt="0"/>
      <dgm:spPr/>
    </dgm:pt>
    <dgm:pt modelId="{59741504-1E3A-4131-81D2-2E2996A48583}" type="pres">
      <dgm:prSet presAssocID="{F8AE6C98-2D60-4A47-8BD4-99906D5ADCE0}" presName="bgRect" presStyleLbl="bgShp" presStyleIdx="2" presStyleCnt="5" custLinFactNeighborX="-223"/>
      <dgm:spPr/>
    </dgm:pt>
    <dgm:pt modelId="{1A579FD6-0407-4A08-8958-299323FFACE1}" type="pres">
      <dgm:prSet presAssocID="{F8AE6C98-2D60-4A47-8BD4-99906D5ADCE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558F4D61-F9AF-4AD4-BDDD-3C0A61B6E054}" type="pres">
      <dgm:prSet presAssocID="{F8AE6C98-2D60-4A47-8BD4-99906D5ADCE0}" presName="spaceRect" presStyleCnt="0"/>
      <dgm:spPr/>
    </dgm:pt>
    <dgm:pt modelId="{6C2D7B9D-DFF1-47CD-B175-49FA66AA7919}" type="pres">
      <dgm:prSet presAssocID="{F8AE6C98-2D60-4A47-8BD4-99906D5ADCE0}" presName="parTx" presStyleLbl="revTx" presStyleIdx="2" presStyleCnt="5">
        <dgm:presLayoutVars>
          <dgm:chMax val="0"/>
          <dgm:chPref val="0"/>
        </dgm:presLayoutVars>
      </dgm:prSet>
      <dgm:spPr/>
    </dgm:pt>
    <dgm:pt modelId="{DB4D71B7-1783-40FE-A4A7-46F38FEE43C1}" type="pres">
      <dgm:prSet presAssocID="{F854AB24-CE9B-4914-AD88-9361930F3FD0}" presName="sibTrans" presStyleCnt="0"/>
      <dgm:spPr/>
    </dgm:pt>
    <dgm:pt modelId="{DB347625-3322-4F55-98F1-50F7169E9ED9}" type="pres">
      <dgm:prSet presAssocID="{D778C50C-61A8-4574-89B4-8C804C794B32}" presName="compNode" presStyleCnt="0"/>
      <dgm:spPr/>
    </dgm:pt>
    <dgm:pt modelId="{D05B6447-F3A9-4608-938F-AA3776B5EE99}" type="pres">
      <dgm:prSet presAssocID="{D778C50C-61A8-4574-89B4-8C804C794B32}" presName="bgRect" presStyleLbl="bgShp" presStyleIdx="3" presStyleCnt="5"/>
      <dgm:spPr/>
    </dgm:pt>
    <dgm:pt modelId="{23B59772-0FD0-4D44-8A6A-916EE58FDD01}" type="pres">
      <dgm:prSet presAssocID="{D778C50C-61A8-4574-89B4-8C804C794B3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7EA19F5A-4D10-46A6-B8E0-2BF26FB3594E}" type="pres">
      <dgm:prSet presAssocID="{D778C50C-61A8-4574-89B4-8C804C794B32}" presName="spaceRect" presStyleCnt="0"/>
      <dgm:spPr/>
    </dgm:pt>
    <dgm:pt modelId="{8472715F-1AB2-40F4-9564-7D340AAD9641}" type="pres">
      <dgm:prSet presAssocID="{D778C50C-61A8-4574-89B4-8C804C794B32}" presName="parTx" presStyleLbl="revTx" presStyleIdx="3" presStyleCnt="5">
        <dgm:presLayoutVars>
          <dgm:chMax val="0"/>
          <dgm:chPref val="0"/>
        </dgm:presLayoutVars>
      </dgm:prSet>
      <dgm:spPr/>
    </dgm:pt>
    <dgm:pt modelId="{A85CB2EF-9A3C-4010-8E10-2C1A23E85475}" type="pres">
      <dgm:prSet presAssocID="{1C0B0DC8-A2FF-40B8-83A6-C51BB606A820}" presName="sibTrans" presStyleCnt="0"/>
      <dgm:spPr/>
    </dgm:pt>
    <dgm:pt modelId="{43E09630-6683-4EF5-B6E0-094919AE20A2}" type="pres">
      <dgm:prSet presAssocID="{8822F405-D256-4205-A86F-1B9A1CC3E05A}" presName="compNode" presStyleCnt="0"/>
      <dgm:spPr/>
    </dgm:pt>
    <dgm:pt modelId="{FB164F33-95EF-499D-BDDC-7132DE47A4A0}" type="pres">
      <dgm:prSet presAssocID="{8822F405-D256-4205-A86F-1B9A1CC3E05A}" presName="bgRect" presStyleLbl="bgShp" presStyleIdx="4" presStyleCnt="5"/>
      <dgm:spPr/>
    </dgm:pt>
    <dgm:pt modelId="{C11F80C6-6D73-4219-BCF5-2D005C08E80F}" type="pres">
      <dgm:prSet presAssocID="{8822F405-D256-4205-A86F-1B9A1CC3E05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46FFD3D3-D7C0-48E7-A353-E798F1484A38}" type="pres">
      <dgm:prSet presAssocID="{8822F405-D256-4205-A86F-1B9A1CC3E05A}" presName="spaceRect" presStyleCnt="0"/>
      <dgm:spPr/>
    </dgm:pt>
    <dgm:pt modelId="{5AE20D1B-997F-42F2-A56C-03EB88C66892}" type="pres">
      <dgm:prSet presAssocID="{8822F405-D256-4205-A86F-1B9A1CC3E05A}" presName="parTx" presStyleLbl="revTx" presStyleIdx="4" presStyleCnt="5">
        <dgm:presLayoutVars>
          <dgm:chMax val="0"/>
          <dgm:chPref val="0"/>
        </dgm:presLayoutVars>
      </dgm:prSet>
      <dgm:spPr/>
    </dgm:pt>
  </dgm:ptLst>
  <dgm:cxnLst>
    <dgm:cxn modelId="{2EBFFE3F-BD16-44BF-AFF7-4A63573947F1}" srcId="{760B2622-4FC7-47FB-AEF6-C76EBB11A2DF}" destId="{849887E3-6509-4B47-8A8E-ECB4D83AFF18}" srcOrd="0" destOrd="0" parTransId="{868803F4-15D3-4294-B926-48B34B5640A8}" sibTransId="{DA18F3DC-F142-4DBE-ACBB-8EA85D17A407}"/>
    <dgm:cxn modelId="{5DE1CE44-5377-4136-A3BD-F92407AD07DC}" type="presOf" srcId="{D778C50C-61A8-4574-89B4-8C804C794B32}" destId="{8472715F-1AB2-40F4-9564-7D340AAD9641}" srcOrd="0" destOrd="0" presId="urn:microsoft.com/office/officeart/2018/2/layout/IconVerticalSolidList"/>
    <dgm:cxn modelId="{6A58DE47-9BEB-47A0-B3AD-00FC8304033E}" srcId="{760B2622-4FC7-47FB-AEF6-C76EBB11A2DF}" destId="{F8AE6C98-2D60-4A47-8BD4-99906D5ADCE0}" srcOrd="2" destOrd="0" parTransId="{F278107F-BB88-4811-989F-9CE2770A5A3A}" sibTransId="{F854AB24-CE9B-4914-AD88-9361930F3FD0}"/>
    <dgm:cxn modelId="{8C51267E-DE80-4DF8-A9DE-83E51298C43B}" srcId="{760B2622-4FC7-47FB-AEF6-C76EBB11A2DF}" destId="{8822F405-D256-4205-A86F-1B9A1CC3E05A}" srcOrd="4" destOrd="0" parTransId="{7CA4B9C7-161E-4168-9F8A-C02081CD587C}" sibTransId="{8372F9D2-D13A-411D-A1E8-07648FB74A78}"/>
    <dgm:cxn modelId="{5A05B48E-2A29-4DFE-83F2-661F3D990DC0}" type="presOf" srcId="{8822F405-D256-4205-A86F-1B9A1CC3E05A}" destId="{5AE20D1B-997F-42F2-A56C-03EB88C66892}" srcOrd="0" destOrd="0" presId="urn:microsoft.com/office/officeart/2018/2/layout/IconVerticalSolidList"/>
    <dgm:cxn modelId="{A572A3C6-FDE5-446A-A0C3-4342027614CA}" type="presOf" srcId="{4033EAF5-D528-46D3-A1B7-E980BAFFBF38}" destId="{E60AC854-5944-4207-B00B-A5A140A29AE3}" srcOrd="0" destOrd="0" presId="urn:microsoft.com/office/officeart/2018/2/layout/IconVerticalSolidList"/>
    <dgm:cxn modelId="{524916E6-E650-4111-8635-5A3830A06E59}" srcId="{760B2622-4FC7-47FB-AEF6-C76EBB11A2DF}" destId="{4033EAF5-D528-46D3-A1B7-E980BAFFBF38}" srcOrd="1" destOrd="0" parTransId="{F5330051-13EE-4B00-B07E-7D3D997F12FD}" sibTransId="{AA9834CE-C784-45F4-9BD6-FBA7BA12AC01}"/>
    <dgm:cxn modelId="{ADD37FED-6C57-499A-9731-C9B423BCCC50}" type="presOf" srcId="{760B2622-4FC7-47FB-AEF6-C76EBB11A2DF}" destId="{1E162FD2-9EBF-4A47-882B-A9EECA965C4B}" srcOrd="0" destOrd="0" presId="urn:microsoft.com/office/officeart/2018/2/layout/IconVerticalSolidList"/>
    <dgm:cxn modelId="{12DA59F5-8E7C-4886-AF79-78326ADEBE91}" type="presOf" srcId="{F8AE6C98-2D60-4A47-8BD4-99906D5ADCE0}" destId="{6C2D7B9D-DFF1-47CD-B175-49FA66AA7919}" srcOrd="0" destOrd="0" presId="urn:microsoft.com/office/officeart/2018/2/layout/IconVerticalSolidList"/>
    <dgm:cxn modelId="{E1BC3EF8-CB7F-4C69-934C-56D2CCC3F5BA}" type="presOf" srcId="{849887E3-6509-4B47-8A8E-ECB4D83AFF18}" destId="{CFB4053E-EA2F-4F7F-AB6B-12E68CE7F365}" srcOrd="0" destOrd="0" presId="urn:microsoft.com/office/officeart/2018/2/layout/IconVerticalSolidList"/>
    <dgm:cxn modelId="{1925B4FE-BE28-4E57-BA8D-8E2FA5C6DBEC}" srcId="{760B2622-4FC7-47FB-AEF6-C76EBB11A2DF}" destId="{D778C50C-61A8-4574-89B4-8C804C794B32}" srcOrd="3" destOrd="0" parTransId="{9C2E43FB-AFCA-45C8-A5F4-A91130299DC1}" sibTransId="{1C0B0DC8-A2FF-40B8-83A6-C51BB606A820}"/>
    <dgm:cxn modelId="{17B75C46-79A8-4293-AB11-BA4D29CEF379}" type="presParOf" srcId="{1E162FD2-9EBF-4A47-882B-A9EECA965C4B}" destId="{28187C90-723C-486E-A587-EF7C3F9A1A32}" srcOrd="0" destOrd="0" presId="urn:microsoft.com/office/officeart/2018/2/layout/IconVerticalSolidList"/>
    <dgm:cxn modelId="{42C46277-094C-41FD-8CBC-132CA7CB301A}" type="presParOf" srcId="{28187C90-723C-486E-A587-EF7C3F9A1A32}" destId="{EEA3DB6A-E298-4F76-91CD-8BA126F5286D}" srcOrd="0" destOrd="0" presId="urn:microsoft.com/office/officeart/2018/2/layout/IconVerticalSolidList"/>
    <dgm:cxn modelId="{4BF97A42-709B-44BE-A631-B4EC38F56030}" type="presParOf" srcId="{28187C90-723C-486E-A587-EF7C3F9A1A32}" destId="{DD538B90-3A5C-4C99-81E6-FF46C0791069}" srcOrd="1" destOrd="0" presId="urn:microsoft.com/office/officeart/2018/2/layout/IconVerticalSolidList"/>
    <dgm:cxn modelId="{384288D9-71E4-4FF4-9982-9ACF1E14C964}" type="presParOf" srcId="{28187C90-723C-486E-A587-EF7C3F9A1A32}" destId="{77AD7A9B-D7A7-4684-9F26-2A95B283099F}" srcOrd="2" destOrd="0" presId="urn:microsoft.com/office/officeart/2018/2/layout/IconVerticalSolidList"/>
    <dgm:cxn modelId="{CAAF8505-B8DE-4CC9-A88A-C22F54D00E05}" type="presParOf" srcId="{28187C90-723C-486E-A587-EF7C3F9A1A32}" destId="{CFB4053E-EA2F-4F7F-AB6B-12E68CE7F365}" srcOrd="3" destOrd="0" presId="urn:microsoft.com/office/officeart/2018/2/layout/IconVerticalSolidList"/>
    <dgm:cxn modelId="{7C7105F9-95D8-4D90-8781-0276CF7DFF9E}" type="presParOf" srcId="{1E162FD2-9EBF-4A47-882B-A9EECA965C4B}" destId="{FD88B67A-05C2-4A3E-936F-64D37501497E}" srcOrd="1" destOrd="0" presId="urn:microsoft.com/office/officeart/2018/2/layout/IconVerticalSolidList"/>
    <dgm:cxn modelId="{B5E0B591-D3F9-4422-AE72-E9261ADE27A4}" type="presParOf" srcId="{1E162FD2-9EBF-4A47-882B-A9EECA965C4B}" destId="{85ABF688-12CF-4DFC-8BC0-B6F0825D823D}" srcOrd="2" destOrd="0" presId="urn:microsoft.com/office/officeart/2018/2/layout/IconVerticalSolidList"/>
    <dgm:cxn modelId="{BABE9117-CD79-4D31-9555-56B529A32BD2}" type="presParOf" srcId="{85ABF688-12CF-4DFC-8BC0-B6F0825D823D}" destId="{8F73D6F1-5EDF-4CBF-9963-41EB0E3070B6}" srcOrd="0" destOrd="0" presId="urn:microsoft.com/office/officeart/2018/2/layout/IconVerticalSolidList"/>
    <dgm:cxn modelId="{A23352BE-7681-4A9F-BDD7-EEF4C6F6BB2B}" type="presParOf" srcId="{85ABF688-12CF-4DFC-8BC0-B6F0825D823D}" destId="{CF125124-49E4-45B5-B4E3-6F5BF095DB42}" srcOrd="1" destOrd="0" presId="urn:microsoft.com/office/officeart/2018/2/layout/IconVerticalSolidList"/>
    <dgm:cxn modelId="{DC369F70-5793-440E-8053-6E5EBDA43E5D}" type="presParOf" srcId="{85ABF688-12CF-4DFC-8BC0-B6F0825D823D}" destId="{7691C4F4-0A87-491B-99A9-610D65592E6D}" srcOrd="2" destOrd="0" presId="urn:microsoft.com/office/officeart/2018/2/layout/IconVerticalSolidList"/>
    <dgm:cxn modelId="{196B54E2-0058-41C4-B6D2-5A007EC962CA}" type="presParOf" srcId="{85ABF688-12CF-4DFC-8BC0-B6F0825D823D}" destId="{E60AC854-5944-4207-B00B-A5A140A29AE3}" srcOrd="3" destOrd="0" presId="urn:microsoft.com/office/officeart/2018/2/layout/IconVerticalSolidList"/>
    <dgm:cxn modelId="{DD4B5309-55E2-49A3-8F54-50293AC4063F}" type="presParOf" srcId="{1E162FD2-9EBF-4A47-882B-A9EECA965C4B}" destId="{2E29ED67-0044-4BE7-AF7E-8EABF599A218}" srcOrd="3" destOrd="0" presId="urn:microsoft.com/office/officeart/2018/2/layout/IconVerticalSolidList"/>
    <dgm:cxn modelId="{42555409-A4BF-4E09-A397-28C037355DC1}" type="presParOf" srcId="{1E162FD2-9EBF-4A47-882B-A9EECA965C4B}" destId="{6DBE47A3-D894-4604-81F9-7E4ED197FAAE}" srcOrd="4" destOrd="0" presId="urn:microsoft.com/office/officeart/2018/2/layout/IconVerticalSolidList"/>
    <dgm:cxn modelId="{C3CE6883-4C60-4456-80FC-6403879E705B}" type="presParOf" srcId="{6DBE47A3-D894-4604-81F9-7E4ED197FAAE}" destId="{59741504-1E3A-4131-81D2-2E2996A48583}" srcOrd="0" destOrd="0" presId="urn:microsoft.com/office/officeart/2018/2/layout/IconVerticalSolidList"/>
    <dgm:cxn modelId="{FD5543A1-948B-4BC9-9AA4-1F850300C8E6}" type="presParOf" srcId="{6DBE47A3-D894-4604-81F9-7E4ED197FAAE}" destId="{1A579FD6-0407-4A08-8958-299323FFACE1}" srcOrd="1" destOrd="0" presId="urn:microsoft.com/office/officeart/2018/2/layout/IconVerticalSolidList"/>
    <dgm:cxn modelId="{7C11D167-97EC-41CE-BE6C-EACD199899B0}" type="presParOf" srcId="{6DBE47A3-D894-4604-81F9-7E4ED197FAAE}" destId="{558F4D61-F9AF-4AD4-BDDD-3C0A61B6E054}" srcOrd="2" destOrd="0" presId="urn:microsoft.com/office/officeart/2018/2/layout/IconVerticalSolidList"/>
    <dgm:cxn modelId="{93CE7023-DFF0-43DA-A091-B0CB5BDB0603}" type="presParOf" srcId="{6DBE47A3-D894-4604-81F9-7E4ED197FAAE}" destId="{6C2D7B9D-DFF1-47CD-B175-49FA66AA7919}" srcOrd="3" destOrd="0" presId="urn:microsoft.com/office/officeart/2018/2/layout/IconVerticalSolidList"/>
    <dgm:cxn modelId="{3D4B7613-607B-4F1B-8739-49E00726DAE2}" type="presParOf" srcId="{1E162FD2-9EBF-4A47-882B-A9EECA965C4B}" destId="{DB4D71B7-1783-40FE-A4A7-46F38FEE43C1}" srcOrd="5" destOrd="0" presId="urn:microsoft.com/office/officeart/2018/2/layout/IconVerticalSolidList"/>
    <dgm:cxn modelId="{55B23BCA-39CF-44D0-B115-9CC23AD51425}" type="presParOf" srcId="{1E162FD2-9EBF-4A47-882B-A9EECA965C4B}" destId="{DB347625-3322-4F55-98F1-50F7169E9ED9}" srcOrd="6" destOrd="0" presId="urn:microsoft.com/office/officeart/2018/2/layout/IconVerticalSolidList"/>
    <dgm:cxn modelId="{E9444F24-FE94-408D-9CC8-AD5D01403507}" type="presParOf" srcId="{DB347625-3322-4F55-98F1-50F7169E9ED9}" destId="{D05B6447-F3A9-4608-938F-AA3776B5EE99}" srcOrd="0" destOrd="0" presId="urn:microsoft.com/office/officeart/2018/2/layout/IconVerticalSolidList"/>
    <dgm:cxn modelId="{CF6C68AA-7832-4C33-9687-AB0C816B9CBF}" type="presParOf" srcId="{DB347625-3322-4F55-98F1-50F7169E9ED9}" destId="{23B59772-0FD0-4D44-8A6A-916EE58FDD01}" srcOrd="1" destOrd="0" presId="urn:microsoft.com/office/officeart/2018/2/layout/IconVerticalSolidList"/>
    <dgm:cxn modelId="{48F8B207-DBBB-4503-9A9B-FD8DCE14CC19}" type="presParOf" srcId="{DB347625-3322-4F55-98F1-50F7169E9ED9}" destId="{7EA19F5A-4D10-46A6-B8E0-2BF26FB3594E}" srcOrd="2" destOrd="0" presId="urn:microsoft.com/office/officeart/2018/2/layout/IconVerticalSolidList"/>
    <dgm:cxn modelId="{B9A1EF3C-86D3-48FA-BF9E-04947942A497}" type="presParOf" srcId="{DB347625-3322-4F55-98F1-50F7169E9ED9}" destId="{8472715F-1AB2-40F4-9564-7D340AAD9641}" srcOrd="3" destOrd="0" presId="urn:microsoft.com/office/officeart/2018/2/layout/IconVerticalSolidList"/>
    <dgm:cxn modelId="{74EF11D7-1286-4079-980D-A9468FBD509C}" type="presParOf" srcId="{1E162FD2-9EBF-4A47-882B-A9EECA965C4B}" destId="{A85CB2EF-9A3C-4010-8E10-2C1A23E85475}" srcOrd="7" destOrd="0" presId="urn:microsoft.com/office/officeart/2018/2/layout/IconVerticalSolidList"/>
    <dgm:cxn modelId="{31C8AF09-9D97-41BD-9E60-582765C9CBAD}" type="presParOf" srcId="{1E162FD2-9EBF-4A47-882B-A9EECA965C4B}" destId="{43E09630-6683-4EF5-B6E0-094919AE20A2}" srcOrd="8" destOrd="0" presId="urn:microsoft.com/office/officeart/2018/2/layout/IconVerticalSolidList"/>
    <dgm:cxn modelId="{25B757FA-D799-41BA-8B1B-4FA9D5C5EED7}" type="presParOf" srcId="{43E09630-6683-4EF5-B6E0-094919AE20A2}" destId="{FB164F33-95EF-499D-BDDC-7132DE47A4A0}" srcOrd="0" destOrd="0" presId="urn:microsoft.com/office/officeart/2018/2/layout/IconVerticalSolidList"/>
    <dgm:cxn modelId="{E3D15A67-C529-4EC7-BDE7-2DAE4ED7C9C7}" type="presParOf" srcId="{43E09630-6683-4EF5-B6E0-094919AE20A2}" destId="{C11F80C6-6D73-4219-BCF5-2D005C08E80F}" srcOrd="1" destOrd="0" presId="urn:microsoft.com/office/officeart/2018/2/layout/IconVerticalSolidList"/>
    <dgm:cxn modelId="{BB605645-6447-4661-A354-9D7F1E1D68B8}" type="presParOf" srcId="{43E09630-6683-4EF5-B6E0-094919AE20A2}" destId="{46FFD3D3-D7C0-48E7-A353-E798F1484A38}" srcOrd="2" destOrd="0" presId="urn:microsoft.com/office/officeart/2018/2/layout/IconVerticalSolidList"/>
    <dgm:cxn modelId="{83121D86-9B93-41BA-9583-9E915D6C0781}" type="presParOf" srcId="{43E09630-6683-4EF5-B6E0-094919AE20A2}" destId="{5AE20D1B-997F-42F2-A56C-03EB88C6689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D69ED-E9FE-4827-9D57-F670EE762AB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38044B-639A-4FBE-A721-7EE11CF33146}">
      <dgm:prSet/>
      <dgm:spPr/>
      <dgm:t>
        <a:bodyPr/>
        <a:lstStyle/>
        <a:p>
          <a:pPr>
            <a:defRPr cap="all"/>
          </a:pPr>
          <a:endParaRPr lang="en-US" dirty="0"/>
        </a:p>
      </dgm:t>
    </dgm:pt>
    <dgm:pt modelId="{06FAE7E3-EA46-4162-845B-ED0D87710FE0}" type="parTrans" cxnId="{BC1DC465-EFA5-4887-ABD1-747144F54B40}">
      <dgm:prSet/>
      <dgm:spPr/>
      <dgm:t>
        <a:bodyPr/>
        <a:lstStyle/>
        <a:p>
          <a:endParaRPr lang="en-US"/>
        </a:p>
      </dgm:t>
    </dgm:pt>
    <dgm:pt modelId="{F1DA8884-CE15-4A79-B445-6E4ED57FA790}" type="sibTrans" cxnId="{BC1DC465-EFA5-4887-ABD1-747144F54B40}">
      <dgm:prSet/>
      <dgm:spPr/>
      <dgm:t>
        <a:bodyPr/>
        <a:lstStyle/>
        <a:p>
          <a:endParaRPr lang="en-US"/>
        </a:p>
      </dgm:t>
    </dgm:pt>
    <dgm:pt modelId="{363A0875-5F2D-4167-B3C9-197A05BBBACE}">
      <dgm:prSet/>
      <dgm:spPr/>
      <dgm:t>
        <a:bodyPr/>
        <a:lstStyle/>
        <a:p>
          <a:endParaRPr lang="en-US"/>
        </a:p>
      </dgm:t>
    </dgm:pt>
    <dgm:pt modelId="{2063BC82-53BF-47CE-B136-B5359BCFFA1C}" type="parTrans" cxnId="{A40B172D-C863-4B2D-AF2E-96390121FDD5}">
      <dgm:prSet/>
      <dgm:spPr/>
      <dgm:t>
        <a:bodyPr/>
        <a:lstStyle/>
        <a:p>
          <a:endParaRPr lang="en-US"/>
        </a:p>
      </dgm:t>
    </dgm:pt>
    <dgm:pt modelId="{08F2A198-086A-4A2E-BC3E-BAB33A47708E}" type="sibTrans" cxnId="{A40B172D-C863-4B2D-AF2E-96390121FDD5}">
      <dgm:prSet/>
      <dgm:spPr/>
      <dgm:t>
        <a:bodyPr/>
        <a:lstStyle/>
        <a:p>
          <a:endParaRPr lang="en-US"/>
        </a:p>
      </dgm:t>
    </dgm:pt>
    <dgm:pt modelId="{1AEE2F19-3691-4460-8797-07392CCC4AB9}">
      <dgm:prSet/>
      <dgm:spPr/>
      <dgm:t>
        <a:bodyPr/>
        <a:lstStyle/>
        <a:p>
          <a:endParaRPr lang="en-US"/>
        </a:p>
      </dgm:t>
    </dgm:pt>
    <dgm:pt modelId="{B7FDC9F2-8C4A-4164-B56C-D3B1BCC93AC9}" type="parTrans" cxnId="{ED51F405-E526-409D-B66E-23C61EE65475}">
      <dgm:prSet/>
      <dgm:spPr/>
      <dgm:t>
        <a:bodyPr/>
        <a:lstStyle/>
        <a:p>
          <a:endParaRPr lang="en-US"/>
        </a:p>
      </dgm:t>
    </dgm:pt>
    <dgm:pt modelId="{25A4155D-65B2-4C24-B022-E53CDC5C04C5}" type="sibTrans" cxnId="{ED51F405-E526-409D-B66E-23C61EE65475}">
      <dgm:prSet/>
      <dgm:spPr/>
      <dgm:t>
        <a:bodyPr/>
        <a:lstStyle/>
        <a:p>
          <a:endParaRPr lang="en-US"/>
        </a:p>
      </dgm:t>
    </dgm:pt>
    <dgm:pt modelId="{9B2EB98C-DECD-4A0B-AD63-F3FB9AA63418}">
      <dgm:prSet/>
      <dgm:spPr/>
      <dgm:t>
        <a:bodyPr/>
        <a:lstStyle/>
        <a:p>
          <a:endParaRPr lang="en-US"/>
        </a:p>
      </dgm:t>
    </dgm:pt>
    <dgm:pt modelId="{29BD8244-E226-40C0-A6A1-1663ACF906E6}" type="parTrans" cxnId="{AC9BF69E-E994-46AD-B1BF-A1E3B44F69B7}">
      <dgm:prSet/>
      <dgm:spPr/>
      <dgm:t>
        <a:bodyPr/>
        <a:lstStyle/>
        <a:p>
          <a:endParaRPr lang="en-US"/>
        </a:p>
      </dgm:t>
    </dgm:pt>
    <dgm:pt modelId="{9AB6BACC-EC28-4F10-9225-0CA6959A07A9}" type="sibTrans" cxnId="{AC9BF69E-E994-46AD-B1BF-A1E3B44F69B7}">
      <dgm:prSet/>
      <dgm:spPr/>
      <dgm:t>
        <a:bodyPr/>
        <a:lstStyle/>
        <a:p>
          <a:endParaRPr lang="en-US"/>
        </a:p>
      </dgm:t>
    </dgm:pt>
    <dgm:pt modelId="{185DEA8B-7386-4ACC-995C-F65FCA35C571}">
      <dgm:prSet/>
      <dgm:spPr/>
      <dgm:t>
        <a:bodyPr/>
        <a:lstStyle/>
        <a:p>
          <a:endParaRPr lang="en-US"/>
        </a:p>
      </dgm:t>
    </dgm:pt>
    <dgm:pt modelId="{AE097AC1-E39B-48B4-B331-9DB1AA8D9999}" type="parTrans" cxnId="{06C3ED05-38A0-4096-B60B-622142D79758}">
      <dgm:prSet/>
      <dgm:spPr/>
      <dgm:t>
        <a:bodyPr/>
        <a:lstStyle/>
        <a:p>
          <a:endParaRPr lang="en-US"/>
        </a:p>
      </dgm:t>
    </dgm:pt>
    <dgm:pt modelId="{10A47C3D-1374-4AC6-9B75-BBC7EC744D33}" type="sibTrans" cxnId="{06C3ED05-38A0-4096-B60B-622142D79758}">
      <dgm:prSet/>
      <dgm:spPr/>
      <dgm:t>
        <a:bodyPr/>
        <a:lstStyle/>
        <a:p>
          <a:endParaRPr lang="en-US"/>
        </a:p>
      </dgm:t>
    </dgm:pt>
    <dgm:pt modelId="{E4B96F12-2846-4C3A-9EF2-8BEFA07D86DE}" type="pres">
      <dgm:prSet presAssocID="{75DD69ED-E9FE-4827-9D57-F670EE762AB3}" presName="root" presStyleCnt="0">
        <dgm:presLayoutVars>
          <dgm:dir/>
          <dgm:resizeHandles val="exact"/>
        </dgm:presLayoutVars>
      </dgm:prSet>
      <dgm:spPr/>
    </dgm:pt>
    <dgm:pt modelId="{B8F1D634-EF0A-4D01-92D6-34CE29A68DA4}" type="pres">
      <dgm:prSet presAssocID="{D338044B-639A-4FBE-A721-7EE11CF33146}" presName="compNode" presStyleCnt="0"/>
      <dgm:spPr/>
    </dgm:pt>
    <dgm:pt modelId="{49537822-4A36-4F29-88CA-8097567B64EF}" type="pres">
      <dgm:prSet presAssocID="{D338044B-639A-4FBE-A721-7EE11CF33146}" presName="iconBgRect" presStyleLbl="bgShp" presStyleIdx="0" presStyleCnt="1" custLinFactNeighborX="-29246" custLinFactNeighborY="21166"/>
      <dgm:spPr/>
    </dgm:pt>
    <dgm:pt modelId="{AF0A2C78-3057-4A36-963F-F4DE200E5FEB}" type="pres">
      <dgm:prSet presAssocID="{D338044B-639A-4FBE-A721-7EE11CF33146}" presName="iconRect" presStyleLbl="node1" presStyleIdx="0" presStyleCnt="1" custLinFactNeighborX="-49245" custLinFactNeighborY="331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515758C-233E-437E-BAFD-9D7A2B8ABD4F}" type="pres">
      <dgm:prSet presAssocID="{D338044B-639A-4FBE-A721-7EE11CF33146}" presName="spaceRect" presStyleCnt="0"/>
      <dgm:spPr/>
    </dgm:pt>
    <dgm:pt modelId="{7FF0719C-E802-4E4F-88CA-E0F3B107900D}" type="pres">
      <dgm:prSet presAssocID="{D338044B-639A-4FBE-A721-7EE11CF33146}" presName="textRect" presStyleLbl="revTx" presStyleIdx="0" presStyleCnt="1" custLinFactX="12576" custLinFactY="-100000" custLinFactNeighborX="100000" custLinFactNeighborY="-164583">
        <dgm:presLayoutVars>
          <dgm:chMax val="1"/>
          <dgm:chPref val="1"/>
        </dgm:presLayoutVars>
      </dgm:prSet>
      <dgm:spPr/>
    </dgm:pt>
  </dgm:ptLst>
  <dgm:cxnLst>
    <dgm:cxn modelId="{06C3ED05-38A0-4096-B60B-622142D79758}" srcId="{D338044B-639A-4FBE-A721-7EE11CF33146}" destId="{185DEA8B-7386-4ACC-995C-F65FCA35C571}" srcOrd="3" destOrd="0" parTransId="{AE097AC1-E39B-48B4-B331-9DB1AA8D9999}" sibTransId="{10A47C3D-1374-4AC6-9B75-BBC7EC744D33}"/>
    <dgm:cxn modelId="{ED51F405-E526-409D-B66E-23C61EE65475}" srcId="{D338044B-639A-4FBE-A721-7EE11CF33146}" destId="{1AEE2F19-3691-4460-8797-07392CCC4AB9}" srcOrd="1" destOrd="0" parTransId="{B7FDC9F2-8C4A-4164-B56C-D3B1BCC93AC9}" sibTransId="{25A4155D-65B2-4C24-B022-E53CDC5C04C5}"/>
    <dgm:cxn modelId="{A40B172D-C863-4B2D-AF2E-96390121FDD5}" srcId="{D338044B-639A-4FBE-A721-7EE11CF33146}" destId="{363A0875-5F2D-4167-B3C9-197A05BBBACE}" srcOrd="0" destOrd="0" parTransId="{2063BC82-53BF-47CE-B136-B5359BCFFA1C}" sibTransId="{08F2A198-086A-4A2E-BC3E-BAB33A47708E}"/>
    <dgm:cxn modelId="{BFA3F643-98A9-4A27-8C61-98526CF240C5}" type="presOf" srcId="{D338044B-639A-4FBE-A721-7EE11CF33146}" destId="{7FF0719C-E802-4E4F-88CA-E0F3B107900D}" srcOrd="0" destOrd="0" presId="urn:microsoft.com/office/officeart/2018/5/layout/IconCircleLabelList"/>
    <dgm:cxn modelId="{BC1DC465-EFA5-4887-ABD1-747144F54B40}" srcId="{75DD69ED-E9FE-4827-9D57-F670EE762AB3}" destId="{D338044B-639A-4FBE-A721-7EE11CF33146}" srcOrd="0" destOrd="0" parTransId="{06FAE7E3-EA46-4162-845B-ED0D87710FE0}" sibTransId="{F1DA8884-CE15-4A79-B445-6E4ED57FA790}"/>
    <dgm:cxn modelId="{AC9BF69E-E994-46AD-B1BF-A1E3B44F69B7}" srcId="{D338044B-639A-4FBE-A721-7EE11CF33146}" destId="{9B2EB98C-DECD-4A0B-AD63-F3FB9AA63418}" srcOrd="2" destOrd="0" parTransId="{29BD8244-E226-40C0-A6A1-1663ACF906E6}" sibTransId="{9AB6BACC-EC28-4F10-9225-0CA6959A07A9}"/>
    <dgm:cxn modelId="{D9011EE1-9E7F-44E3-BD61-0FDC2B031CEA}" type="presOf" srcId="{75DD69ED-E9FE-4827-9D57-F670EE762AB3}" destId="{E4B96F12-2846-4C3A-9EF2-8BEFA07D86DE}" srcOrd="0" destOrd="0" presId="urn:microsoft.com/office/officeart/2018/5/layout/IconCircleLabelList"/>
    <dgm:cxn modelId="{321B31B7-4314-40A6-BD9E-AD44AB5174D2}" type="presParOf" srcId="{E4B96F12-2846-4C3A-9EF2-8BEFA07D86DE}" destId="{B8F1D634-EF0A-4D01-92D6-34CE29A68DA4}" srcOrd="0" destOrd="0" presId="urn:microsoft.com/office/officeart/2018/5/layout/IconCircleLabelList"/>
    <dgm:cxn modelId="{99E34FB5-31A1-40B0-BBAC-BCA0CFF8DCA6}" type="presParOf" srcId="{B8F1D634-EF0A-4D01-92D6-34CE29A68DA4}" destId="{49537822-4A36-4F29-88CA-8097567B64EF}" srcOrd="0" destOrd="0" presId="urn:microsoft.com/office/officeart/2018/5/layout/IconCircleLabelList"/>
    <dgm:cxn modelId="{F8D3A1E3-9874-4BCA-A331-390B51DF1EC4}" type="presParOf" srcId="{B8F1D634-EF0A-4D01-92D6-34CE29A68DA4}" destId="{AF0A2C78-3057-4A36-963F-F4DE200E5FEB}" srcOrd="1" destOrd="0" presId="urn:microsoft.com/office/officeart/2018/5/layout/IconCircleLabelList"/>
    <dgm:cxn modelId="{A0FF736C-E8F6-473A-A326-3091355A3C4D}" type="presParOf" srcId="{B8F1D634-EF0A-4D01-92D6-34CE29A68DA4}" destId="{8515758C-233E-437E-BAFD-9D7A2B8ABD4F}" srcOrd="2" destOrd="0" presId="urn:microsoft.com/office/officeart/2018/5/layout/IconCircleLabelList"/>
    <dgm:cxn modelId="{78F368F5-BC41-4589-B7A3-9E31E4D97498}" type="presParOf" srcId="{B8F1D634-EF0A-4D01-92D6-34CE29A68DA4}" destId="{7FF0719C-E802-4E4F-88CA-E0F3B107900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6F2C30-F524-4D03-AFFC-8A4204FD4310}"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DDE2728-219F-490B-95CF-9D6E56EF1E6B}">
      <dgm:prSet custT="1"/>
      <dgm:spPr/>
      <dgm:t>
        <a:bodyPr/>
        <a:lstStyle/>
        <a:p>
          <a:endParaRPr lang="en-US" sz="2000" dirty="0">
            <a:solidFill>
              <a:schemeClr val="tx1"/>
            </a:solidFill>
          </a:endParaRPr>
        </a:p>
        <a:p>
          <a:endParaRPr lang="en-US" sz="2000" dirty="0">
            <a:solidFill>
              <a:schemeClr val="tx1"/>
            </a:solidFill>
          </a:endParaRPr>
        </a:p>
        <a:p>
          <a:r>
            <a:rPr lang="en-US" sz="2000" dirty="0">
              <a:solidFill>
                <a:schemeClr val="tx1"/>
              </a:solidFill>
            </a:rPr>
            <a:t>Meditating twice a day and beginning yoga to reduce stress </a:t>
          </a:r>
        </a:p>
        <a:p>
          <a:endParaRPr lang="en-US" sz="2000" dirty="0">
            <a:solidFill>
              <a:schemeClr val="tx1"/>
            </a:solidFill>
          </a:endParaRPr>
        </a:p>
      </dgm:t>
    </dgm:pt>
    <dgm:pt modelId="{D1817FE1-1A24-4FF3-997E-FEE53D13C5CA}" type="parTrans" cxnId="{BFFC6E28-B5BE-487D-A3B5-90C301C82A7A}">
      <dgm:prSet/>
      <dgm:spPr/>
      <dgm:t>
        <a:bodyPr/>
        <a:lstStyle/>
        <a:p>
          <a:endParaRPr lang="en-US" sz="2000">
            <a:solidFill>
              <a:schemeClr val="tx1"/>
            </a:solidFill>
          </a:endParaRPr>
        </a:p>
      </dgm:t>
    </dgm:pt>
    <dgm:pt modelId="{A9C938FE-A7A9-4AD3-AD80-DC7184BF4321}" type="sibTrans" cxnId="{BFFC6E28-B5BE-487D-A3B5-90C301C82A7A}">
      <dgm:prSet/>
      <dgm:spPr/>
      <dgm:t>
        <a:bodyPr/>
        <a:lstStyle/>
        <a:p>
          <a:endParaRPr lang="en-US" sz="2000">
            <a:solidFill>
              <a:schemeClr val="tx1"/>
            </a:solidFill>
          </a:endParaRPr>
        </a:p>
      </dgm:t>
    </dgm:pt>
    <dgm:pt modelId="{4E971805-F5FB-4FDC-A050-4904A022082A}">
      <dgm:prSet custT="1"/>
      <dgm:spPr/>
      <dgm:t>
        <a:bodyPr/>
        <a:lstStyle/>
        <a:p>
          <a:r>
            <a:rPr lang="en-US" sz="2000" dirty="0">
              <a:solidFill>
                <a:schemeClr val="tx1"/>
              </a:solidFill>
            </a:rPr>
            <a:t>Sleeping 7-8 hours per night</a:t>
          </a:r>
        </a:p>
      </dgm:t>
    </dgm:pt>
    <dgm:pt modelId="{9A21C2C9-238A-480C-9C60-3291B62C80A7}" type="parTrans" cxnId="{AAF25BA9-2AE5-4C80-B682-519A8C6FFDA9}">
      <dgm:prSet/>
      <dgm:spPr/>
      <dgm:t>
        <a:bodyPr/>
        <a:lstStyle/>
        <a:p>
          <a:endParaRPr lang="en-US" sz="2000">
            <a:solidFill>
              <a:schemeClr val="tx1"/>
            </a:solidFill>
          </a:endParaRPr>
        </a:p>
      </dgm:t>
    </dgm:pt>
    <dgm:pt modelId="{0038628F-6497-4068-AF02-DEDC1196EC79}" type="sibTrans" cxnId="{AAF25BA9-2AE5-4C80-B682-519A8C6FFDA9}">
      <dgm:prSet/>
      <dgm:spPr/>
      <dgm:t>
        <a:bodyPr/>
        <a:lstStyle/>
        <a:p>
          <a:endParaRPr lang="en-US" sz="2000">
            <a:solidFill>
              <a:schemeClr val="tx1"/>
            </a:solidFill>
          </a:endParaRPr>
        </a:p>
      </dgm:t>
    </dgm:pt>
    <dgm:pt modelId="{EEC721BC-F969-4883-952F-FF04A21DBC2E}">
      <dgm:prSet custT="1"/>
      <dgm:spPr/>
      <dgm:t>
        <a:bodyPr/>
        <a:lstStyle/>
        <a:p>
          <a:endParaRPr lang="en-US" sz="2000" dirty="0">
            <a:solidFill>
              <a:schemeClr val="tx1"/>
            </a:solidFill>
          </a:endParaRPr>
        </a:p>
        <a:p>
          <a:endParaRPr lang="en-US" sz="2000" dirty="0">
            <a:solidFill>
              <a:schemeClr val="tx1"/>
            </a:solidFill>
          </a:endParaRPr>
        </a:p>
        <a:p>
          <a:r>
            <a:rPr lang="en-US" sz="2000" dirty="0">
              <a:solidFill>
                <a:schemeClr val="tx1"/>
              </a:solidFill>
            </a:rPr>
            <a:t>Fasting a minimum of 12 hours between dinner and breakfast and a minimum of 3 hours between dinner and bedtime.</a:t>
          </a:r>
        </a:p>
      </dgm:t>
    </dgm:pt>
    <dgm:pt modelId="{34215613-441D-4E58-B9C3-3FFF2ECD5EED}" type="parTrans" cxnId="{D59F77EE-49A7-4050-918C-13A7FF9057A4}">
      <dgm:prSet/>
      <dgm:spPr/>
      <dgm:t>
        <a:bodyPr/>
        <a:lstStyle/>
        <a:p>
          <a:endParaRPr lang="en-US" sz="2000">
            <a:solidFill>
              <a:schemeClr val="tx1"/>
            </a:solidFill>
          </a:endParaRPr>
        </a:p>
      </dgm:t>
    </dgm:pt>
    <dgm:pt modelId="{C43F9980-AF14-4E1F-820F-0C9C4A8E3A67}" type="sibTrans" cxnId="{D59F77EE-49A7-4050-918C-13A7FF9057A4}">
      <dgm:prSet/>
      <dgm:spPr/>
      <dgm:t>
        <a:bodyPr/>
        <a:lstStyle/>
        <a:p>
          <a:endParaRPr lang="en-US" sz="2000">
            <a:solidFill>
              <a:schemeClr val="tx1"/>
            </a:solidFill>
          </a:endParaRPr>
        </a:p>
      </dgm:t>
    </dgm:pt>
    <dgm:pt modelId="{093886A4-62AB-4944-BF34-CF37FC7C0CE1}">
      <dgm:prSet custT="1"/>
      <dgm:spPr/>
      <dgm:t>
        <a:bodyPr/>
        <a:lstStyle/>
        <a:p>
          <a:r>
            <a:rPr lang="en-US" sz="2000" dirty="0">
              <a:solidFill>
                <a:schemeClr val="tx1"/>
              </a:solidFill>
            </a:rPr>
            <a:t>Exercising a minimum of 30 minutes, 4-6 days per week.</a:t>
          </a:r>
        </a:p>
      </dgm:t>
    </dgm:pt>
    <dgm:pt modelId="{74A5C775-5E66-4D86-A709-B82C3F7DDDC9}" type="parTrans" cxnId="{1E1EDFB8-680E-4FCA-AE29-452C5D553EE9}">
      <dgm:prSet/>
      <dgm:spPr/>
      <dgm:t>
        <a:bodyPr/>
        <a:lstStyle/>
        <a:p>
          <a:endParaRPr lang="en-US" sz="2000">
            <a:solidFill>
              <a:schemeClr val="tx1"/>
            </a:solidFill>
          </a:endParaRPr>
        </a:p>
      </dgm:t>
    </dgm:pt>
    <dgm:pt modelId="{3C0AC609-E2FA-494B-9EA9-FA190104ADEC}" type="sibTrans" cxnId="{1E1EDFB8-680E-4FCA-AE29-452C5D553EE9}">
      <dgm:prSet/>
      <dgm:spPr/>
      <dgm:t>
        <a:bodyPr/>
        <a:lstStyle/>
        <a:p>
          <a:endParaRPr lang="en-US" sz="2000">
            <a:solidFill>
              <a:schemeClr val="tx1"/>
            </a:solidFill>
          </a:endParaRPr>
        </a:p>
      </dgm:t>
    </dgm:pt>
    <dgm:pt modelId="{C283CBDF-A9F3-40E4-B40E-78A2AEE89C3D}" type="pres">
      <dgm:prSet presAssocID="{206F2C30-F524-4D03-AFFC-8A4204FD4310}" presName="root" presStyleCnt="0">
        <dgm:presLayoutVars>
          <dgm:dir/>
          <dgm:resizeHandles val="exact"/>
        </dgm:presLayoutVars>
      </dgm:prSet>
      <dgm:spPr/>
    </dgm:pt>
    <dgm:pt modelId="{B887E57E-5849-44F3-AFDC-B865393E281A}" type="pres">
      <dgm:prSet presAssocID="{206F2C30-F524-4D03-AFFC-8A4204FD4310}" presName="container" presStyleCnt="0">
        <dgm:presLayoutVars>
          <dgm:dir/>
          <dgm:resizeHandles val="exact"/>
        </dgm:presLayoutVars>
      </dgm:prSet>
      <dgm:spPr/>
    </dgm:pt>
    <dgm:pt modelId="{125CDC6C-2A4F-478B-AC1A-8E5F930F8DAA}" type="pres">
      <dgm:prSet presAssocID="{DDDE2728-219F-490B-95CF-9D6E56EF1E6B}" presName="compNode" presStyleCnt="0"/>
      <dgm:spPr/>
    </dgm:pt>
    <dgm:pt modelId="{9F4B1DC8-FB37-48F4-86E6-C03F597C8DAD}" type="pres">
      <dgm:prSet presAssocID="{DDDE2728-219F-490B-95CF-9D6E56EF1E6B}" presName="iconBgRect" presStyleLbl="bgShp" presStyleIdx="0" presStyleCnt="4"/>
      <dgm:spPr/>
    </dgm:pt>
    <dgm:pt modelId="{AB9EDA03-9746-4895-AE69-8CEBB8408548}" type="pres">
      <dgm:prSet presAssocID="{DDDE2728-219F-490B-95CF-9D6E56EF1E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
        </a:ext>
      </dgm:extLst>
    </dgm:pt>
    <dgm:pt modelId="{AB721370-D81E-401E-B485-A773CD19D486}" type="pres">
      <dgm:prSet presAssocID="{DDDE2728-219F-490B-95CF-9D6E56EF1E6B}" presName="spaceRect" presStyleCnt="0"/>
      <dgm:spPr/>
    </dgm:pt>
    <dgm:pt modelId="{BC645DDD-2D70-4FB1-8294-81A9DD591431}" type="pres">
      <dgm:prSet presAssocID="{DDDE2728-219F-490B-95CF-9D6E56EF1E6B}" presName="textRect" presStyleLbl="revTx" presStyleIdx="0" presStyleCnt="4">
        <dgm:presLayoutVars>
          <dgm:chMax val="1"/>
          <dgm:chPref val="1"/>
        </dgm:presLayoutVars>
      </dgm:prSet>
      <dgm:spPr/>
    </dgm:pt>
    <dgm:pt modelId="{92D6AE53-0512-4706-B12F-AF30756A1DF2}" type="pres">
      <dgm:prSet presAssocID="{A9C938FE-A7A9-4AD3-AD80-DC7184BF4321}" presName="sibTrans" presStyleLbl="sibTrans2D1" presStyleIdx="0" presStyleCnt="0"/>
      <dgm:spPr/>
    </dgm:pt>
    <dgm:pt modelId="{83A313CE-BF59-4B81-9961-2A08FA350088}" type="pres">
      <dgm:prSet presAssocID="{4E971805-F5FB-4FDC-A050-4904A022082A}" presName="compNode" presStyleCnt="0"/>
      <dgm:spPr/>
    </dgm:pt>
    <dgm:pt modelId="{676D7A48-AC20-470D-B3E1-6B6FC46D8C5E}" type="pres">
      <dgm:prSet presAssocID="{4E971805-F5FB-4FDC-A050-4904A022082A}" presName="iconBgRect" presStyleLbl="bgShp" presStyleIdx="1" presStyleCnt="4"/>
      <dgm:spPr/>
    </dgm:pt>
    <dgm:pt modelId="{EB1A081C-9E5B-4FB5-88E2-DDD5D117FD45}" type="pres">
      <dgm:prSet presAssocID="{4E971805-F5FB-4FDC-A050-4904A022082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eep"/>
        </a:ext>
      </dgm:extLst>
    </dgm:pt>
    <dgm:pt modelId="{EF62F16A-AE26-4978-9241-91888630ADB9}" type="pres">
      <dgm:prSet presAssocID="{4E971805-F5FB-4FDC-A050-4904A022082A}" presName="spaceRect" presStyleCnt="0"/>
      <dgm:spPr/>
    </dgm:pt>
    <dgm:pt modelId="{6CDFBEC6-63FC-4F19-B506-71DDAB718310}" type="pres">
      <dgm:prSet presAssocID="{4E971805-F5FB-4FDC-A050-4904A022082A}" presName="textRect" presStyleLbl="revTx" presStyleIdx="1" presStyleCnt="4">
        <dgm:presLayoutVars>
          <dgm:chMax val="1"/>
          <dgm:chPref val="1"/>
        </dgm:presLayoutVars>
      </dgm:prSet>
      <dgm:spPr/>
    </dgm:pt>
    <dgm:pt modelId="{7AED2497-28F3-4198-98DA-E95B362F4D63}" type="pres">
      <dgm:prSet presAssocID="{0038628F-6497-4068-AF02-DEDC1196EC79}" presName="sibTrans" presStyleLbl="sibTrans2D1" presStyleIdx="0" presStyleCnt="0"/>
      <dgm:spPr/>
    </dgm:pt>
    <dgm:pt modelId="{A9858DF1-9047-4631-A19A-640F979083DD}" type="pres">
      <dgm:prSet presAssocID="{EEC721BC-F969-4883-952F-FF04A21DBC2E}" presName="compNode" presStyleCnt="0"/>
      <dgm:spPr/>
    </dgm:pt>
    <dgm:pt modelId="{A8DD5E82-C22A-4F04-97F6-4FE73ABADDB8}" type="pres">
      <dgm:prSet presAssocID="{EEC721BC-F969-4883-952F-FF04A21DBC2E}" presName="iconBgRect" presStyleLbl="bgShp" presStyleIdx="2" presStyleCnt="4"/>
      <dgm:spPr/>
    </dgm:pt>
    <dgm:pt modelId="{A9B0471B-7A72-4A61-BCE5-C68F3F0F92BF}" type="pres">
      <dgm:prSet presAssocID="{EEC721BC-F969-4883-952F-FF04A21DBC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16E83AB4-F7E0-4D0E-AAE7-CC485C78718F}" type="pres">
      <dgm:prSet presAssocID="{EEC721BC-F969-4883-952F-FF04A21DBC2E}" presName="spaceRect" presStyleCnt="0"/>
      <dgm:spPr/>
    </dgm:pt>
    <dgm:pt modelId="{0A901A45-B137-4221-8F36-64EA417F9632}" type="pres">
      <dgm:prSet presAssocID="{EEC721BC-F969-4883-952F-FF04A21DBC2E}" presName="textRect" presStyleLbl="revTx" presStyleIdx="2" presStyleCnt="4">
        <dgm:presLayoutVars>
          <dgm:chMax val="1"/>
          <dgm:chPref val="1"/>
        </dgm:presLayoutVars>
      </dgm:prSet>
      <dgm:spPr/>
    </dgm:pt>
    <dgm:pt modelId="{322BEDE9-19F6-4558-846C-D32B43C40F10}" type="pres">
      <dgm:prSet presAssocID="{C43F9980-AF14-4E1F-820F-0C9C4A8E3A67}" presName="sibTrans" presStyleLbl="sibTrans2D1" presStyleIdx="0" presStyleCnt="0"/>
      <dgm:spPr/>
    </dgm:pt>
    <dgm:pt modelId="{E9842FB4-A856-43C1-97B7-746A885D46DE}" type="pres">
      <dgm:prSet presAssocID="{093886A4-62AB-4944-BF34-CF37FC7C0CE1}" presName="compNode" presStyleCnt="0"/>
      <dgm:spPr/>
    </dgm:pt>
    <dgm:pt modelId="{01C76385-DFD0-454E-9D9C-E229BCEA07B8}" type="pres">
      <dgm:prSet presAssocID="{093886A4-62AB-4944-BF34-CF37FC7C0CE1}" presName="iconBgRect" presStyleLbl="bgShp" presStyleIdx="3" presStyleCnt="4"/>
      <dgm:spPr/>
    </dgm:pt>
    <dgm:pt modelId="{9014404D-7F1D-47A3-A7DE-4C676C828A71}" type="pres">
      <dgm:prSet presAssocID="{093886A4-62AB-4944-BF34-CF37FC7C0C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nnis"/>
        </a:ext>
      </dgm:extLst>
    </dgm:pt>
    <dgm:pt modelId="{86E51CDB-CD32-46CA-A9A8-16435B45F2E3}" type="pres">
      <dgm:prSet presAssocID="{093886A4-62AB-4944-BF34-CF37FC7C0CE1}" presName="spaceRect" presStyleCnt="0"/>
      <dgm:spPr/>
    </dgm:pt>
    <dgm:pt modelId="{67C11A32-BE20-487A-9B17-BCCEEFFAA5FF}" type="pres">
      <dgm:prSet presAssocID="{093886A4-62AB-4944-BF34-CF37FC7C0CE1}" presName="textRect" presStyleLbl="revTx" presStyleIdx="3" presStyleCnt="4">
        <dgm:presLayoutVars>
          <dgm:chMax val="1"/>
          <dgm:chPref val="1"/>
        </dgm:presLayoutVars>
      </dgm:prSet>
      <dgm:spPr/>
    </dgm:pt>
  </dgm:ptLst>
  <dgm:cxnLst>
    <dgm:cxn modelId="{F1C8060F-73AA-4FD2-92C6-8DFF1CD3FE37}" type="presOf" srcId="{EEC721BC-F969-4883-952F-FF04A21DBC2E}" destId="{0A901A45-B137-4221-8F36-64EA417F9632}" srcOrd="0" destOrd="0" presId="urn:microsoft.com/office/officeart/2018/2/layout/IconCircleList"/>
    <dgm:cxn modelId="{2AC4C326-2CBE-484C-98D4-50D32C222424}" type="presOf" srcId="{DDDE2728-219F-490B-95CF-9D6E56EF1E6B}" destId="{BC645DDD-2D70-4FB1-8294-81A9DD591431}" srcOrd="0" destOrd="0" presId="urn:microsoft.com/office/officeart/2018/2/layout/IconCircleList"/>
    <dgm:cxn modelId="{BFFC6E28-B5BE-487D-A3B5-90C301C82A7A}" srcId="{206F2C30-F524-4D03-AFFC-8A4204FD4310}" destId="{DDDE2728-219F-490B-95CF-9D6E56EF1E6B}" srcOrd="0" destOrd="0" parTransId="{D1817FE1-1A24-4FF3-997E-FEE53D13C5CA}" sibTransId="{A9C938FE-A7A9-4AD3-AD80-DC7184BF4321}"/>
    <dgm:cxn modelId="{FBD40629-D4F7-41A6-B5BF-4A9D6C132598}" type="presOf" srcId="{206F2C30-F524-4D03-AFFC-8A4204FD4310}" destId="{C283CBDF-A9F3-40E4-B40E-78A2AEE89C3D}" srcOrd="0" destOrd="0" presId="urn:microsoft.com/office/officeart/2018/2/layout/IconCircleList"/>
    <dgm:cxn modelId="{BD5BDC45-A6A3-4DAC-A361-3D9AE81AA4C2}" type="presOf" srcId="{4E971805-F5FB-4FDC-A050-4904A022082A}" destId="{6CDFBEC6-63FC-4F19-B506-71DDAB718310}" srcOrd="0" destOrd="0" presId="urn:microsoft.com/office/officeart/2018/2/layout/IconCircleList"/>
    <dgm:cxn modelId="{8D13FC87-345C-4BE1-92BD-277B7B140B5B}" type="presOf" srcId="{0038628F-6497-4068-AF02-DEDC1196EC79}" destId="{7AED2497-28F3-4198-98DA-E95B362F4D63}" srcOrd="0" destOrd="0" presId="urn:microsoft.com/office/officeart/2018/2/layout/IconCircleList"/>
    <dgm:cxn modelId="{FA306689-BA48-439E-AAA4-443837236431}" type="presOf" srcId="{A9C938FE-A7A9-4AD3-AD80-DC7184BF4321}" destId="{92D6AE53-0512-4706-B12F-AF30756A1DF2}" srcOrd="0" destOrd="0" presId="urn:microsoft.com/office/officeart/2018/2/layout/IconCircleList"/>
    <dgm:cxn modelId="{AAF25BA9-2AE5-4C80-B682-519A8C6FFDA9}" srcId="{206F2C30-F524-4D03-AFFC-8A4204FD4310}" destId="{4E971805-F5FB-4FDC-A050-4904A022082A}" srcOrd="1" destOrd="0" parTransId="{9A21C2C9-238A-480C-9C60-3291B62C80A7}" sibTransId="{0038628F-6497-4068-AF02-DEDC1196EC79}"/>
    <dgm:cxn modelId="{1E1EDFB8-680E-4FCA-AE29-452C5D553EE9}" srcId="{206F2C30-F524-4D03-AFFC-8A4204FD4310}" destId="{093886A4-62AB-4944-BF34-CF37FC7C0CE1}" srcOrd="3" destOrd="0" parTransId="{74A5C775-5E66-4D86-A709-B82C3F7DDDC9}" sibTransId="{3C0AC609-E2FA-494B-9EA9-FA190104ADEC}"/>
    <dgm:cxn modelId="{AFB316C7-C9A0-4B9A-8A9A-AFBCE55DEB23}" type="presOf" srcId="{C43F9980-AF14-4E1F-820F-0C9C4A8E3A67}" destId="{322BEDE9-19F6-4558-846C-D32B43C40F10}" srcOrd="0" destOrd="0" presId="urn:microsoft.com/office/officeart/2018/2/layout/IconCircleList"/>
    <dgm:cxn modelId="{CE127BCB-514F-47B3-9505-A3FE3B5DDB0F}" type="presOf" srcId="{093886A4-62AB-4944-BF34-CF37FC7C0CE1}" destId="{67C11A32-BE20-487A-9B17-BCCEEFFAA5FF}" srcOrd="0" destOrd="0" presId="urn:microsoft.com/office/officeart/2018/2/layout/IconCircleList"/>
    <dgm:cxn modelId="{D59F77EE-49A7-4050-918C-13A7FF9057A4}" srcId="{206F2C30-F524-4D03-AFFC-8A4204FD4310}" destId="{EEC721BC-F969-4883-952F-FF04A21DBC2E}" srcOrd="2" destOrd="0" parTransId="{34215613-441D-4E58-B9C3-3FFF2ECD5EED}" sibTransId="{C43F9980-AF14-4E1F-820F-0C9C4A8E3A67}"/>
    <dgm:cxn modelId="{200BDA3F-48A1-4548-A0D6-89F33A07EB14}" type="presParOf" srcId="{C283CBDF-A9F3-40E4-B40E-78A2AEE89C3D}" destId="{B887E57E-5849-44F3-AFDC-B865393E281A}" srcOrd="0" destOrd="0" presId="urn:microsoft.com/office/officeart/2018/2/layout/IconCircleList"/>
    <dgm:cxn modelId="{67809308-D9B2-4CC2-833F-B1DE76BE4F78}" type="presParOf" srcId="{B887E57E-5849-44F3-AFDC-B865393E281A}" destId="{125CDC6C-2A4F-478B-AC1A-8E5F930F8DAA}" srcOrd="0" destOrd="0" presId="urn:microsoft.com/office/officeart/2018/2/layout/IconCircleList"/>
    <dgm:cxn modelId="{FB1600B6-4C9E-476B-BF98-8A716F9104E2}" type="presParOf" srcId="{125CDC6C-2A4F-478B-AC1A-8E5F930F8DAA}" destId="{9F4B1DC8-FB37-48F4-86E6-C03F597C8DAD}" srcOrd="0" destOrd="0" presId="urn:microsoft.com/office/officeart/2018/2/layout/IconCircleList"/>
    <dgm:cxn modelId="{34229792-C96D-4FB0-B570-51170AB5CF48}" type="presParOf" srcId="{125CDC6C-2A4F-478B-AC1A-8E5F930F8DAA}" destId="{AB9EDA03-9746-4895-AE69-8CEBB8408548}" srcOrd="1" destOrd="0" presId="urn:microsoft.com/office/officeart/2018/2/layout/IconCircleList"/>
    <dgm:cxn modelId="{15496CE8-92C8-4BA3-AA6F-E319BE36B581}" type="presParOf" srcId="{125CDC6C-2A4F-478B-AC1A-8E5F930F8DAA}" destId="{AB721370-D81E-401E-B485-A773CD19D486}" srcOrd="2" destOrd="0" presId="urn:microsoft.com/office/officeart/2018/2/layout/IconCircleList"/>
    <dgm:cxn modelId="{ADCC6338-3A15-4337-8B59-96AAB157C28D}" type="presParOf" srcId="{125CDC6C-2A4F-478B-AC1A-8E5F930F8DAA}" destId="{BC645DDD-2D70-4FB1-8294-81A9DD591431}" srcOrd="3" destOrd="0" presId="urn:microsoft.com/office/officeart/2018/2/layout/IconCircleList"/>
    <dgm:cxn modelId="{7C64494F-8DED-4AB9-AAF4-DA5594AA52EB}" type="presParOf" srcId="{B887E57E-5849-44F3-AFDC-B865393E281A}" destId="{92D6AE53-0512-4706-B12F-AF30756A1DF2}" srcOrd="1" destOrd="0" presId="urn:microsoft.com/office/officeart/2018/2/layout/IconCircleList"/>
    <dgm:cxn modelId="{11AE2ECA-C085-4FB3-9F2B-A302E514A6FB}" type="presParOf" srcId="{B887E57E-5849-44F3-AFDC-B865393E281A}" destId="{83A313CE-BF59-4B81-9961-2A08FA350088}" srcOrd="2" destOrd="0" presId="urn:microsoft.com/office/officeart/2018/2/layout/IconCircleList"/>
    <dgm:cxn modelId="{197F43DA-6DDC-41F0-9F3D-9897F47181D8}" type="presParOf" srcId="{83A313CE-BF59-4B81-9961-2A08FA350088}" destId="{676D7A48-AC20-470D-B3E1-6B6FC46D8C5E}" srcOrd="0" destOrd="0" presId="urn:microsoft.com/office/officeart/2018/2/layout/IconCircleList"/>
    <dgm:cxn modelId="{F14C89C8-88FB-4EB0-995C-E876E051CAA9}" type="presParOf" srcId="{83A313CE-BF59-4B81-9961-2A08FA350088}" destId="{EB1A081C-9E5B-4FB5-88E2-DDD5D117FD45}" srcOrd="1" destOrd="0" presId="urn:microsoft.com/office/officeart/2018/2/layout/IconCircleList"/>
    <dgm:cxn modelId="{2005E25A-DA1E-495E-BF1C-A402AA31C484}" type="presParOf" srcId="{83A313CE-BF59-4B81-9961-2A08FA350088}" destId="{EF62F16A-AE26-4978-9241-91888630ADB9}" srcOrd="2" destOrd="0" presId="urn:microsoft.com/office/officeart/2018/2/layout/IconCircleList"/>
    <dgm:cxn modelId="{F140CD5B-E6F9-46AF-8C0D-19EEF520434A}" type="presParOf" srcId="{83A313CE-BF59-4B81-9961-2A08FA350088}" destId="{6CDFBEC6-63FC-4F19-B506-71DDAB718310}" srcOrd="3" destOrd="0" presId="urn:microsoft.com/office/officeart/2018/2/layout/IconCircleList"/>
    <dgm:cxn modelId="{98C8DA94-2100-419F-A71A-616F79E7389E}" type="presParOf" srcId="{B887E57E-5849-44F3-AFDC-B865393E281A}" destId="{7AED2497-28F3-4198-98DA-E95B362F4D63}" srcOrd="3" destOrd="0" presId="urn:microsoft.com/office/officeart/2018/2/layout/IconCircleList"/>
    <dgm:cxn modelId="{73857F4C-6341-43EB-8FCC-4013FE2D5A17}" type="presParOf" srcId="{B887E57E-5849-44F3-AFDC-B865393E281A}" destId="{A9858DF1-9047-4631-A19A-640F979083DD}" srcOrd="4" destOrd="0" presId="urn:microsoft.com/office/officeart/2018/2/layout/IconCircleList"/>
    <dgm:cxn modelId="{9ABE78CE-4EEF-4E02-A86E-2981FF0B4300}" type="presParOf" srcId="{A9858DF1-9047-4631-A19A-640F979083DD}" destId="{A8DD5E82-C22A-4F04-97F6-4FE73ABADDB8}" srcOrd="0" destOrd="0" presId="urn:microsoft.com/office/officeart/2018/2/layout/IconCircleList"/>
    <dgm:cxn modelId="{54560E17-2F65-4907-8CCC-757253779290}" type="presParOf" srcId="{A9858DF1-9047-4631-A19A-640F979083DD}" destId="{A9B0471B-7A72-4A61-BCE5-C68F3F0F92BF}" srcOrd="1" destOrd="0" presId="urn:microsoft.com/office/officeart/2018/2/layout/IconCircleList"/>
    <dgm:cxn modelId="{F853E66D-CD75-4A4A-AC1B-6F73D72F0F0C}" type="presParOf" srcId="{A9858DF1-9047-4631-A19A-640F979083DD}" destId="{16E83AB4-F7E0-4D0E-AAE7-CC485C78718F}" srcOrd="2" destOrd="0" presId="urn:microsoft.com/office/officeart/2018/2/layout/IconCircleList"/>
    <dgm:cxn modelId="{F101A2C3-FC9D-4A46-98B1-9D8FE00098F0}" type="presParOf" srcId="{A9858DF1-9047-4631-A19A-640F979083DD}" destId="{0A901A45-B137-4221-8F36-64EA417F9632}" srcOrd="3" destOrd="0" presId="urn:microsoft.com/office/officeart/2018/2/layout/IconCircleList"/>
    <dgm:cxn modelId="{4FFBE830-B3D2-4367-8C1D-9BD106680AEA}" type="presParOf" srcId="{B887E57E-5849-44F3-AFDC-B865393E281A}" destId="{322BEDE9-19F6-4558-846C-D32B43C40F10}" srcOrd="5" destOrd="0" presId="urn:microsoft.com/office/officeart/2018/2/layout/IconCircleList"/>
    <dgm:cxn modelId="{434E38B2-2BFA-4966-A3E5-2B4DA2A638A6}" type="presParOf" srcId="{B887E57E-5849-44F3-AFDC-B865393E281A}" destId="{E9842FB4-A856-43C1-97B7-746A885D46DE}" srcOrd="6" destOrd="0" presId="urn:microsoft.com/office/officeart/2018/2/layout/IconCircleList"/>
    <dgm:cxn modelId="{4C39F3B6-003C-4332-A100-1CE6CACC6795}" type="presParOf" srcId="{E9842FB4-A856-43C1-97B7-746A885D46DE}" destId="{01C76385-DFD0-454E-9D9C-E229BCEA07B8}" srcOrd="0" destOrd="0" presId="urn:microsoft.com/office/officeart/2018/2/layout/IconCircleList"/>
    <dgm:cxn modelId="{2296F6DA-C6A6-4D3D-ACA9-AB393A18E261}" type="presParOf" srcId="{E9842FB4-A856-43C1-97B7-746A885D46DE}" destId="{9014404D-7F1D-47A3-A7DE-4C676C828A71}" srcOrd="1" destOrd="0" presId="urn:microsoft.com/office/officeart/2018/2/layout/IconCircleList"/>
    <dgm:cxn modelId="{D9171BB9-C42F-4210-BB42-41C0CB48A188}" type="presParOf" srcId="{E9842FB4-A856-43C1-97B7-746A885D46DE}" destId="{86E51CDB-CD32-46CA-A9A8-16435B45F2E3}" srcOrd="2" destOrd="0" presId="urn:microsoft.com/office/officeart/2018/2/layout/IconCircleList"/>
    <dgm:cxn modelId="{40E7FFB7-14EC-4D74-B233-58EBF7D44EF5}" type="presParOf" srcId="{E9842FB4-A856-43C1-97B7-746A885D46DE}" destId="{67C11A32-BE20-487A-9B17-BCCEEFFAA5F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B8A9-BEC7-42A5-A045-FBBDD52D5754}">
      <dsp:nvSpPr>
        <dsp:cNvPr id="0" name=""/>
        <dsp:cNvSpPr/>
      </dsp:nvSpPr>
      <dsp:spPr>
        <a:xfrm>
          <a:off x="0" y="678513"/>
          <a:ext cx="7932419" cy="1252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680554-F2F0-4B2A-ADAB-0A5F222BCB8E}">
      <dsp:nvSpPr>
        <dsp:cNvPr id="0" name=""/>
        <dsp:cNvSpPr/>
      </dsp:nvSpPr>
      <dsp:spPr>
        <a:xfrm>
          <a:off x="378923" y="960357"/>
          <a:ext cx="688952" cy="688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6C92E7-377C-4000-8CDF-DADA110136CD}">
      <dsp:nvSpPr>
        <dsp:cNvPr id="0" name=""/>
        <dsp:cNvSpPr/>
      </dsp:nvSpPr>
      <dsp:spPr>
        <a:xfrm>
          <a:off x="1446799" y="678513"/>
          <a:ext cx="6485619" cy="125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71" tIns="132571" rIns="132571" bIns="132571" numCol="1" spcCol="1270" anchor="ctr" anchorCtr="0">
          <a:noAutofit/>
        </a:bodyPr>
        <a:lstStyle/>
        <a:p>
          <a:pPr marL="0" lvl="0" indent="0" algn="l" defTabSz="1111250">
            <a:lnSpc>
              <a:spcPct val="90000"/>
            </a:lnSpc>
            <a:spcBef>
              <a:spcPct val="0"/>
            </a:spcBef>
            <a:spcAft>
              <a:spcPct val="35000"/>
            </a:spcAft>
            <a:buNone/>
          </a:pPr>
          <a:r>
            <a:rPr lang="en-US" sz="2500" kern="1200" dirty="0"/>
            <a:t>We can control our genetic destiny</a:t>
          </a:r>
        </a:p>
      </dsp:txBody>
      <dsp:txXfrm>
        <a:off x="1446799" y="678513"/>
        <a:ext cx="6485619" cy="1252640"/>
      </dsp:txXfrm>
    </dsp:sp>
    <dsp:sp modelId="{7E80FA96-66D0-410D-9F3F-0DD2491C2CB0}">
      <dsp:nvSpPr>
        <dsp:cNvPr id="0" name=""/>
        <dsp:cNvSpPr/>
      </dsp:nvSpPr>
      <dsp:spPr>
        <a:xfrm>
          <a:off x="0" y="2244314"/>
          <a:ext cx="7932419" cy="1252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E374A-FA54-4977-A00D-CA522469F16F}">
      <dsp:nvSpPr>
        <dsp:cNvPr id="0" name=""/>
        <dsp:cNvSpPr/>
      </dsp:nvSpPr>
      <dsp:spPr>
        <a:xfrm>
          <a:off x="378923" y="2526158"/>
          <a:ext cx="688952" cy="688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8FA852-44B9-4125-8A53-8CCBCA9DEE39}">
      <dsp:nvSpPr>
        <dsp:cNvPr id="0" name=""/>
        <dsp:cNvSpPr/>
      </dsp:nvSpPr>
      <dsp:spPr>
        <a:xfrm>
          <a:off x="1446799" y="2244314"/>
          <a:ext cx="6485619" cy="125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71" tIns="132571" rIns="132571" bIns="132571" numCol="1" spcCol="1270" anchor="ctr" anchorCtr="0">
          <a:noAutofit/>
        </a:bodyPr>
        <a:lstStyle/>
        <a:p>
          <a:pPr marL="0" lvl="0" indent="0" algn="l" defTabSz="1111250">
            <a:lnSpc>
              <a:spcPct val="90000"/>
            </a:lnSpc>
            <a:spcBef>
              <a:spcPct val="0"/>
            </a:spcBef>
            <a:spcAft>
              <a:spcPct val="35000"/>
            </a:spcAft>
            <a:buNone/>
          </a:pPr>
          <a:r>
            <a:rPr lang="en-US" sz="2500" kern="1200" dirty="0"/>
            <a:t>Our genes are plastic and malleable</a:t>
          </a:r>
        </a:p>
      </dsp:txBody>
      <dsp:txXfrm>
        <a:off x="1446799" y="2244314"/>
        <a:ext cx="6485619" cy="1252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DB6A-E298-4F76-91CD-8BA126F5286D}">
      <dsp:nvSpPr>
        <dsp:cNvPr id="0" name=""/>
        <dsp:cNvSpPr/>
      </dsp:nvSpPr>
      <dsp:spPr>
        <a:xfrm>
          <a:off x="0" y="3571"/>
          <a:ext cx="4872038"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38B90-3A5C-4C99-81E6-FF46C0791069}">
      <dsp:nvSpPr>
        <dsp:cNvPr id="0" name=""/>
        <dsp:cNvSpPr/>
      </dsp:nvSpPr>
      <dsp:spPr>
        <a:xfrm>
          <a:off x="230144" y="174753"/>
          <a:ext cx="418445" cy="418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B4053E-EA2F-4F7F-AB6B-12E68CE7F365}">
      <dsp:nvSpPr>
        <dsp:cNvPr id="0" name=""/>
        <dsp:cNvSpPr/>
      </dsp:nvSpPr>
      <dsp:spPr>
        <a:xfrm>
          <a:off x="878734" y="3571"/>
          <a:ext cx="3993303"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i="0" kern="1200" dirty="0"/>
            <a:t>Get the book</a:t>
          </a:r>
          <a:endParaRPr lang="en-US" sz="1900" kern="1200" dirty="0"/>
        </a:p>
      </dsp:txBody>
      <dsp:txXfrm>
        <a:off x="878734" y="3571"/>
        <a:ext cx="3993303" cy="760809"/>
      </dsp:txXfrm>
    </dsp:sp>
    <dsp:sp modelId="{8F73D6F1-5EDF-4CBF-9963-41EB0E3070B6}">
      <dsp:nvSpPr>
        <dsp:cNvPr id="0" name=""/>
        <dsp:cNvSpPr/>
      </dsp:nvSpPr>
      <dsp:spPr>
        <a:xfrm>
          <a:off x="0" y="954583"/>
          <a:ext cx="4872038"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25124-49E4-45B5-B4E3-6F5BF095DB42}">
      <dsp:nvSpPr>
        <dsp:cNvPr id="0" name=""/>
        <dsp:cNvSpPr/>
      </dsp:nvSpPr>
      <dsp:spPr>
        <a:xfrm>
          <a:off x="230144" y="1125765"/>
          <a:ext cx="418445" cy="418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0AC854-5944-4207-B00B-A5A140A29AE3}">
      <dsp:nvSpPr>
        <dsp:cNvPr id="0" name=""/>
        <dsp:cNvSpPr/>
      </dsp:nvSpPr>
      <dsp:spPr>
        <a:xfrm>
          <a:off x="878734" y="954583"/>
          <a:ext cx="3993303"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i="0" kern="1200" dirty="0"/>
            <a:t>Listen to this Masterclass and take notes</a:t>
          </a:r>
          <a:endParaRPr lang="en-US" sz="1900" kern="1200" dirty="0"/>
        </a:p>
      </dsp:txBody>
      <dsp:txXfrm>
        <a:off x="878734" y="954583"/>
        <a:ext cx="3993303" cy="760809"/>
      </dsp:txXfrm>
    </dsp:sp>
    <dsp:sp modelId="{59741504-1E3A-4131-81D2-2E2996A48583}">
      <dsp:nvSpPr>
        <dsp:cNvPr id="0" name=""/>
        <dsp:cNvSpPr/>
      </dsp:nvSpPr>
      <dsp:spPr>
        <a:xfrm>
          <a:off x="0" y="1905595"/>
          <a:ext cx="4872038"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79FD6-0407-4A08-8958-299323FFACE1}">
      <dsp:nvSpPr>
        <dsp:cNvPr id="0" name=""/>
        <dsp:cNvSpPr/>
      </dsp:nvSpPr>
      <dsp:spPr>
        <a:xfrm>
          <a:off x="230144" y="2076777"/>
          <a:ext cx="418445" cy="418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2D7B9D-DFF1-47CD-B175-49FA66AA7919}">
      <dsp:nvSpPr>
        <dsp:cNvPr id="0" name=""/>
        <dsp:cNvSpPr/>
      </dsp:nvSpPr>
      <dsp:spPr>
        <a:xfrm>
          <a:off x="878734" y="1905595"/>
          <a:ext cx="3993303"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i="0" kern="1200" dirty="0"/>
            <a:t>Do the 8-week Brain Care Program</a:t>
          </a:r>
          <a:endParaRPr lang="en-US" sz="1900" kern="1200" dirty="0"/>
        </a:p>
      </dsp:txBody>
      <dsp:txXfrm>
        <a:off x="878734" y="1905595"/>
        <a:ext cx="3993303" cy="760809"/>
      </dsp:txXfrm>
    </dsp:sp>
    <dsp:sp modelId="{D05B6447-F3A9-4608-938F-AA3776B5EE99}">
      <dsp:nvSpPr>
        <dsp:cNvPr id="0" name=""/>
        <dsp:cNvSpPr/>
      </dsp:nvSpPr>
      <dsp:spPr>
        <a:xfrm>
          <a:off x="0" y="2856607"/>
          <a:ext cx="4872038"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59772-0FD0-4D44-8A6A-916EE58FDD01}">
      <dsp:nvSpPr>
        <dsp:cNvPr id="0" name=""/>
        <dsp:cNvSpPr/>
      </dsp:nvSpPr>
      <dsp:spPr>
        <a:xfrm>
          <a:off x="230144" y="3027789"/>
          <a:ext cx="418445" cy="418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72715F-1AB2-40F4-9564-7D340AAD9641}">
      <dsp:nvSpPr>
        <dsp:cNvPr id="0" name=""/>
        <dsp:cNvSpPr/>
      </dsp:nvSpPr>
      <dsp:spPr>
        <a:xfrm>
          <a:off x="878734" y="2856607"/>
          <a:ext cx="3993303"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i="0" kern="1200" dirty="0"/>
            <a:t>Become a patient</a:t>
          </a:r>
          <a:endParaRPr lang="en-US" sz="1900" kern="1200" dirty="0"/>
        </a:p>
      </dsp:txBody>
      <dsp:txXfrm>
        <a:off x="878734" y="2856607"/>
        <a:ext cx="3993303" cy="760809"/>
      </dsp:txXfrm>
    </dsp:sp>
    <dsp:sp modelId="{FB164F33-95EF-499D-BDDC-7132DE47A4A0}">
      <dsp:nvSpPr>
        <dsp:cNvPr id="0" name=""/>
        <dsp:cNvSpPr/>
      </dsp:nvSpPr>
      <dsp:spPr>
        <a:xfrm>
          <a:off x="0" y="3807618"/>
          <a:ext cx="4872038"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F80C6-6D73-4219-BCF5-2D005C08E80F}">
      <dsp:nvSpPr>
        <dsp:cNvPr id="0" name=""/>
        <dsp:cNvSpPr/>
      </dsp:nvSpPr>
      <dsp:spPr>
        <a:xfrm>
          <a:off x="230144" y="3978800"/>
          <a:ext cx="418445" cy="418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E20D1B-997F-42F2-A56C-03EB88C66892}">
      <dsp:nvSpPr>
        <dsp:cNvPr id="0" name=""/>
        <dsp:cNvSpPr/>
      </dsp:nvSpPr>
      <dsp:spPr>
        <a:xfrm>
          <a:off x="878734" y="3807618"/>
          <a:ext cx="3993303"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i="0" kern="1200" dirty="0"/>
            <a:t>Find a doctor</a:t>
          </a:r>
          <a:endParaRPr lang="en-US" sz="1900" kern="1200" dirty="0"/>
        </a:p>
      </dsp:txBody>
      <dsp:txXfrm>
        <a:off x="878734" y="3807618"/>
        <a:ext cx="3993303" cy="760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37822-4A36-4F29-88CA-8097567B64EF}">
      <dsp:nvSpPr>
        <dsp:cNvPr id="0" name=""/>
        <dsp:cNvSpPr/>
      </dsp:nvSpPr>
      <dsp:spPr>
        <a:xfrm>
          <a:off x="512491" y="129361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A2C78-3057-4A36-963F-F4DE200E5FEB}">
      <dsp:nvSpPr>
        <dsp:cNvPr id="0" name=""/>
        <dsp:cNvSpPr/>
      </dsp:nvSpPr>
      <dsp:spPr>
        <a:xfrm>
          <a:off x="1002246" y="171502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F0719C-E802-4E4F-88CA-E0F3B107900D}">
      <dsp:nvSpPr>
        <dsp:cNvPr id="0" name=""/>
        <dsp:cNvSpPr/>
      </dsp:nvSpPr>
      <dsp:spPr>
        <a:xfrm>
          <a:off x="905467" y="180380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endParaRPr lang="en-US" sz="4400" kern="1200" dirty="0"/>
        </a:p>
      </dsp:txBody>
      <dsp:txXfrm>
        <a:off x="905467" y="1803809"/>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B1DC8-FB37-48F4-86E6-C03F597C8DAD}">
      <dsp:nvSpPr>
        <dsp:cNvPr id="0" name=""/>
        <dsp:cNvSpPr/>
      </dsp:nvSpPr>
      <dsp:spPr>
        <a:xfrm>
          <a:off x="155926" y="723949"/>
          <a:ext cx="1008869" cy="10088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EDA03-9746-4895-AE69-8CEBB8408548}">
      <dsp:nvSpPr>
        <dsp:cNvPr id="0" name=""/>
        <dsp:cNvSpPr/>
      </dsp:nvSpPr>
      <dsp:spPr>
        <a:xfrm>
          <a:off x="367788" y="935812"/>
          <a:ext cx="585144" cy="585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645DDD-2D70-4FB1-8294-81A9DD591431}">
      <dsp:nvSpPr>
        <dsp:cNvPr id="0" name=""/>
        <dsp:cNvSpPr/>
      </dsp:nvSpPr>
      <dsp:spPr>
        <a:xfrm>
          <a:off x="1380981" y="723949"/>
          <a:ext cx="2378049" cy="100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endParaRPr lang="en-US" sz="2000" kern="1200" dirty="0">
            <a:solidFill>
              <a:schemeClr val="tx1"/>
            </a:solidFill>
          </a:endParaRPr>
        </a:p>
        <a:p>
          <a:pPr marL="0" lvl="0" indent="0" algn="l" defTabSz="889000">
            <a:lnSpc>
              <a:spcPct val="90000"/>
            </a:lnSpc>
            <a:spcBef>
              <a:spcPct val="0"/>
            </a:spcBef>
            <a:spcAft>
              <a:spcPct val="35000"/>
            </a:spcAft>
            <a:buNone/>
          </a:pPr>
          <a:endParaRPr lang="en-US" sz="2000" kern="1200" dirty="0">
            <a:solidFill>
              <a:schemeClr val="tx1"/>
            </a:solidFill>
          </a:endParaRPr>
        </a:p>
        <a:p>
          <a:pPr marL="0" lvl="0" indent="0" algn="l" defTabSz="889000">
            <a:lnSpc>
              <a:spcPct val="90000"/>
            </a:lnSpc>
            <a:spcBef>
              <a:spcPct val="0"/>
            </a:spcBef>
            <a:spcAft>
              <a:spcPct val="35000"/>
            </a:spcAft>
            <a:buNone/>
          </a:pPr>
          <a:r>
            <a:rPr lang="en-US" sz="2000" kern="1200" dirty="0">
              <a:solidFill>
                <a:schemeClr val="tx1"/>
              </a:solidFill>
            </a:rPr>
            <a:t>Meditating twice a day and beginning yoga to reduce stress </a:t>
          </a:r>
        </a:p>
        <a:p>
          <a:pPr marL="0" lvl="0" indent="0" algn="l" defTabSz="889000">
            <a:lnSpc>
              <a:spcPct val="90000"/>
            </a:lnSpc>
            <a:spcBef>
              <a:spcPct val="0"/>
            </a:spcBef>
            <a:spcAft>
              <a:spcPct val="35000"/>
            </a:spcAft>
            <a:buNone/>
          </a:pPr>
          <a:endParaRPr lang="en-US" sz="2000" kern="1200" dirty="0">
            <a:solidFill>
              <a:schemeClr val="tx1"/>
            </a:solidFill>
          </a:endParaRPr>
        </a:p>
      </dsp:txBody>
      <dsp:txXfrm>
        <a:off x="1380981" y="723949"/>
        <a:ext cx="2378049" cy="1008869"/>
      </dsp:txXfrm>
    </dsp:sp>
    <dsp:sp modelId="{676D7A48-AC20-470D-B3E1-6B6FC46D8C5E}">
      <dsp:nvSpPr>
        <dsp:cNvPr id="0" name=""/>
        <dsp:cNvSpPr/>
      </dsp:nvSpPr>
      <dsp:spPr>
        <a:xfrm>
          <a:off x="4173388" y="723949"/>
          <a:ext cx="1008869" cy="10088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A081C-9E5B-4FB5-88E2-DDD5D117FD45}">
      <dsp:nvSpPr>
        <dsp:cNvPr id="0" name=""/>
        <dsp:cNvSpPr/>
      </dsp:nvSpPr>
      <dsp:spPr>
        <a:xfrm>
          <a:off x="4385250" y="935812"/>
          <a:ext cx="585144" cy="585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DFBEC6-63FC-4F19-B506-71DDAB718310}">
      <dsp:nvSpPr>
        <dsp:cNvPr id="0" name=""/>
        <dsp:cNvSpPr/>
      </dsp:nvSpPr>
      <dsp:spPr>
        <a:xfrm>
          <a:off x="5398443" y="723949"/>
          <a:ext cx="2378049" cy="100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Sleeping 7-8 hours per night</a:t>
          </a:r>
        </a:p>
      </dsp:txBody>
      <dsp:txXfrm>
        <a:off x="5398443" y="723949"/>
        <a:ext cx="2378049" cy="1008869"/>
      </dsp:txXfrm>
    </dsp:sp>
    <dsp:sp modelId="{A8DD5E82-C22A-4F04-97F6-4FE73ABADDB8}">
      <dsp:nvSpPr>
        <dsp:cNvPr id="0" name=""/>
        <dsp:cNvSpPr/>
      </dsp:nvSpPr>
      <dsp:spPr>
        <a:xfrm>
          <a:off x="155926" y="2442648"/>
          <a:ext cx="1008869" cy="10088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0471B-7A72-4A61-BCE5-C68F3F0F92BF}">
      <dsp:nvSpPr>
        <dsp:cNvPr id="0" name=""/>
        <dsp:cNvSpPr/>
      </dsp:nvSpPr>
      <dsp:spPr>
        <a:xfrm>
          <a:off x="367788" y="2654511"/>
          <a:ext cx="585144" cy="585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901A45-B137-4221-8F36-64EA417F9632}">
      <dsp:nvSpPr>
        <dsp:cNvPr id="0" name=""/>
        <dsp:cNvSpPr/>
      </dsp:nvSpPr>
      <dsp:spPr>
        <a:xfrm>
          <a:off x="1380981" y="2442648"/>
          <a:ext cx="2378049" cy="100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endParaRPr lang="en-US" sz="2000" kern="1200" dirty="0">
            <a:solidFill>
              <a:schemeClr val="tx1"/>
            </a:solidFill>
          </a:endParaRPr>
        </a:p>
        <a:p>
          <a:pPr marL="0" lvl="0" indent="0" algn="l" defTabSz="889000">
            <a:lnSpc>
              <a:spcPct val="90000"/>
            </a:lnSpc>
            <a:spcBef>
              <a:spcPct val="0"/>
            </a:spcBef>
            <a:spcAft>
              <a:spcPct val="35000"/>
            </a:spcAft>
            <a:buNone/>
          </a:pPr>
          <a:endParaRPr lang="en-US" sz="2000" kern="1200" dirty="0">
            <a:solidFill>
              <a:schemeClr val="tx1"/>
            </a:solidFill>
          </a:endParaRPr>
        </a:p>
        <a:p>
          <a:pPr marL="0" lvl="0" indent="0" algn="l" defTabSz="889000">
            <a:lnSpc>
              <a:spcPct val="90000"/>
            </a:lnSpc>
            <a:spcBef>
              <a:spcPct val="0"/>
            </a:spcBef>
            <a:spcAft>
              <a:spcPct val="35000"/>
            </a:spcAft>
            <a:buNone/>
          </a:pPr>
          <a:r>
            <a:rPr lang="en-US" sz="2000" kern="1200" dirty="0">
              <a:solidFill>
                <a:schemeClr val="tx1"/>
              </a:solidFill>
            </a:rPr>
            <a:t>Fasting a minimum of 12 hours between dinner and breakfast and a minimum of 3 hours between dinner and bedtime.</a:t>
          </a:r>
        </a:p>
      </dsp:txBody>
      <dsp:txXfrm>
        <a:off x="1380981" y="2442648"/>
        <a:ext cx="2378049" cy="1008869"/>
      </dsp:txXfrm>
    </dsp:sp>
    <dsp:sp modelId="{01C76385-DFD0-454E-9D9C-E229BCEA07B8}">
      <dsp:nvSpPr>
        <dsp:cNvPr id="0" name=""/>
        <dsp:cNvSpPr/>
      </dsp:nvSpPr>
      <dsp:spPr>
        <a:xfrm>
          <a:off x="4173388" y="2442648"/>
          <a:ext cx="1008869" cy="10088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4404D-7F1D-47A3-A7DE-4C676C828A71}">
      <dsp:nvSpPr>
        <dsp:cNvPr id="0" name=""/>
        <dsp:cNvSpPr/>
      </dsp:nvSpPr>
      <dsp:spPr>
        <a:xfrm>
          <a:off x="4385250" y="2654511"/>
          <a:ext cx="585144" cy="5851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C11A32-BE20-487A-9B17-BCCEEFFAA5FF}">
      <dsp:nvSpPr>
        <dsp:cNvPr id="0" name=""/>
        <dsp:cNvSpPr/>
      </dsp:nvSpPr>
      <dsp:spPr>
        <a:xfrm>
          <a:off x="5398443" y="2442648"/>
          <a:ext cx="2378049" cy="100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Exercising a minimum of 30 minutes, 4-6 days per week.</a:t>
          </a:r>
        </a:p>
      </dsp:txBody>
      <dsp:txXfrm>
        <a:off x="5398443" y="2442648"/>
        <a:ext cx="2378049" cy="10088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35397-138A-4E4A-AC0E-F90A74E37921}" type="datetimeFigureOut">
              <a:rPr lang="en-US" smtClean="0"/>
              <a:t>3/16/21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4583A-7A04-5942-85C4-E70507E81DD9}" type="slidenum">
              <a:rPr lang="en-US" smtClean="0"/>
              <a:t>‹#›</a:t>
            </a:fld>
            <a:endParaRPr lang="en-US" dirty="0"/>
          </a:p>
        </p:txBody>
      </p:sp>
    </p:spTree>
    <p:extLst>
      <p:ext uri="{BB962C8B-B14F-4D97-AF65-F5344CB8AC3E}">
        <p14:creationId xmlns:p14="http://schemas.microsoft.com/office/powerpoint/2010/main" val="429364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explosion of new discoveries in neurosciences a silent tragedy is occurring…We are slowly losing our minds.  We are being exposed to an unprecedented amount of information – and what information grabs is attention. .If you are listening to this masterclass you may be suffering from an anxious mood, persistent distress, agitation, an inability to focus, insomnia, feeling overwhelmed, exhausted or you’ve simply lost your mojo. Worse yet, someone in your family may have dementia, Parkinson’s, multiple sclerosis, stroke, autism, mental illness or addiction. Or you may know of someone who has suffered a concussion and never been the same. Up to ¼ of U.S. Citizens is on a psychotic drug and dementia is now the 6</a:t>
            </a:r>
            <a:r>
              <a:rPr lang="en-US" baseline="30000" dirty="0"/>
              <a:t>th</a:t>
            </a:r>
            <a:r>
              <a:rPr lang="en-US" dirty="0"/>
              <a:t> leading cause of death plus there is a 16% increase in learning disability. The good news is the brain can regenerate new tissue and develop new pathways for relativity, ingenuity, joy and resilience. </a:t>
            </a:r>
          </a:p>
          <a:p>
            <a:endParaRPr lang="en-US" dirty="0"/>
          </a:p>
          <a:p>
            <a:r>
              <a:rPr lang="en-US" dirty="0"/>
              <a:t>OR</a:t>
            </a:r>
          </a:p>
          <a:p>
            <a:endParaRPr lang="en-US" dirty="0"/>
          </a:p>
          <a:p>
            <a:r>
              <a:rPr lang="en-US" dirty="0"/>
              <a:t>Although the field of neuroscience has made tremendous progress over the past couple of decades, understanding the essential principles of brain function, and putting that knowledge to personal use, is still far more unknown than known. The RYB program  offers a comprehensive and user-friendly  plan to help you with your day to day choices related from the food you eat and the activities you engage in which powerfully influence your brain’s functionality and resistance to degeneration.  The RYB program eloquently presents not just why these choices matter, but how they can be easily implemented for your better brain. on this all important subject I have ever come across and I highly recommend it to anyone seeking greater health and </a:t>
            </a:r>
          </a:p>
        </p:txBody>
      </p:sp>
      <p:sp>
        <p:nvSpPr>
          <p:cNvPr id="4" name="Slide Number Placeholder 3"/>
          <p:cNvSpPr>
            <a:spLocks noGrp="1"/>
          </p:cNvSpPr>
          <p:nvPr>
            <p:ph type="sldNum" sz="quarter" idx="5"/>
          </p:nvPr>
        </p:nvSpPr>
        <p:spPr/>
        <p:txBody>
          <a:bodyPr/>
          <a:lstStyle/>
          <a:p>
            <a:fld id="{85E4583A-7A04-5942-85C4-E70507E81DD9}" type="slidenum">
              <a:rPr lang="en-US" smtClean="0"/>
              <a:t>1</a:t>
            </a:fld>
            <a:endParaRPr lang="en-US" dirty="0"/>
          </a:p>
        </p:txBody>
      </p:sp>
    </p:spTree>
    <p:extLst>
      <p:ext uri="{BB962C8B-B14F-4D97-AF65-F5344CB8AC3E}">
        <p14:creationId xmlns:p14="http://schemas.microsoft.com/office/powerpoint/2010/main" val="374847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Funny photo from Frankenstein movie?</a:t>
            </a:r>
          </a:p>
        </p:txBody>
      </p:sp>
      <p:sp>
        <p:nvSpPr>
          <p:cNvPr id="4" name="Slide Number Placeholder 3"/>
          <p:cNvSpPr>
            <a:spLocks noGrp="1"/>
          </p:cNvSpPr>
          <p:nvPr>
            <p:ph type="sldNum" sz="quarter" idx="5"/>
          </p:nvPr>
        </p:nvSpPr>
        <p:spPr/>
        <p:txBody>
          <a:bodyPr/>
          <a:lstStyle/>
          <a:p>
            <a:fld id="{85E4583A-7A04-5942-85C4-E70507E81DD9}" type="slidenum">
              <a:rPr lang="en-US" smtClean="0"/>
              <a:t>39</a:t>
            </a:fld>
            <a:endParaRPr lang="en-US" dirty="0"/>
          </a:p>
        </p:txBody>
      </p:sp>
    </p:spTree>
    <p:extLst>
      <p:ext uri="{BB962C8B-B14F-4D97-AF65-F5344CB8AC3E}">
        <p14:creationId xmlns:p14="http://schemas.microsoft.com/office/powerpoint/2010/main" val="8936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Shutterstock of the fish</a:t>
            </a:r>
          </a:p>
        </p:txBody>
      </p:sp>
      <p:sp>
        <p:nvSpPr>
          <p:cNvPr id="4" name="Slide Number Placeholder 3"/>
          <p:cNvSpPr>
            <a:spLocks noGrp="1"/>
          </p:cNvSpPr>
          <p:nvPr>
            <p:ph type="sldNum" sz="quarter" idx="5"/>
          </p:nvPr>
        </p:nvSpPr>
        <p:spPr/>
        <p:txBody>
          <a:bodyPr/>
          <a:lstStyle/>
          <a:p>
            <a:fld id="{85E4583A-7A04-5942-85C4-E70507E81DD9}" type="slidenum">
              <a:rPr lang="en-US" smtClean="0"/>
              <a:t>41</a:t>
            </a:fld>
            <a:endParaRPr lang="en-US" dirty="0"/>
          </a:p>
        </p:txBody>
      </p:sp>
    </p:spTree>
    <p:extLst>
      <p:ext uri="{BB962C8B-B14F-4D97-AF65-F5344CB8AC3E}">
        <p14:creationId xmlns:p14="http://schemas.microsoft.com/office/powerpoint/2010/main" val="115864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4583A-7A04-5942-85C4-E70507E81DD9}" type="slidenum">
              <a:rPr lang="en-US" smtClean="0"/>
              <a:t>69</a:t>
            </a:fld>
            <a:endParaRPr lang="en-US" dirty="0"/>
          </a:p>
        </p:txBody>
      </p:sp>
    </p:spTree>
    <p:extLst>
      <p:ext uri="{BB962C8B-B14F-4D97-AF65-F5344CB8AC3E}">
        <p14:creationId xmlns:p14="http://schemas.microsoft.com/office/powerpoint/2010/main" val="126243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4583A-7A04-5942-85C4-E70507E81DD9}" type="slidenum">
              <a:rPr lang="en-US" smtClean="0"/>
              <a:t>72</a:t>
            </a:fld>
            <a:endParaRPr lang="en-US" dirty="0"/>
          </a:p>
        </p:txBody>
      </p:sp>
    </p:spTree>
    <p:extLst>
      <p:ext uri="{BB962C8B-B14F-4D97-AF65-F5344CB8AC3E}">
        <p14:creationId xmlns:p14="http://schemas.microsoft.com/office/powerpoint/2010/main" val="305527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meditator, sleep, exercise</a:t>
            </a:r>
          </a:p>
        </p:txBody>
      </p:sp>
      <p:sp>
        <p:nvSpPr>
          <p:cNvPr id="4" name="Slide Number Placeholder 3"/>
          <p:cNvSpPr>
            <a:spLocks noGrp="1"/>
          </p:cNvSpPr>
          <p:nvPr>
            <p:ph type="sldNum" sz="quarter" idx="5"/>
          </p:nvPr>
        </p:nvSpPr>
        <p:spPr/>
        <p:txBody>
          <a:bodyPr/>
          <a:lstStyle/>
          <a:p>
            <a:fld id="{85E4583A-7A04-5942-85C4-E70507E81DD9}" type="slidenum">
              <a:rPr lang="en-US" smtClean="0"/>
              <a:t>74</a:t>
            </a:fld>
            <a:endParaRPr lang="en-US" dirty="0"/>
          </a:p>
        </p:txBody>
      </p:sp>
    </p:spTree>
    <p:extLst>
      <p:ext uri="{BB962C8B-B14F-4D97-AF65-F5344CB8AC3E}">
        <p14:creationId xmlns:p14="http://schemas.microsoft.com/office/powerpoint/2010/main" val="374998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Another shocking statistic that supports the link between the inflammation in the gut and in the brain is that 50 to 90 percent of those with irritable bowel syndrome also had panic disorder, post-traumatic stress disorder, generalized anxiety, and depression. </a:t>
            </a:r>
          </a:p>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79</a:t>
            </a:fld>
            <a:endParaRPr lang="en-US" dirty="0"/>
          </a:p>
        </p:txBody>
      </p:sp>
    </p:spTree>
    <p:extLst>
      <p:ext uri="{BB962C8B-B14F-4D97-AF65-F5344CB8AC3E}">
        <p14:creationId xmlns:p14="http://schemas.microsoft.com/office/powerpoint/2010/main" val="253154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the link between the gut and brain</a:t>
            </a:r>
          </a:p>
        </p:txBody>
      </p:sp>
      <p:sp>
        <p:nvSpPr>
          <p:cNvPr id="4" name="Slide Number Placeholder 3"/>
          <p:cNvSpPr>
            <a:spLocks noGrp="1"/>
          </p:cNvSpPr>
          <p:nvPr>
            <p:ph type="sldNum" sz="quarter" idx="5"/>
          </p:nvPr>
        </p:nvSpPr>
        <p:spPr/>
        <p:txBody>
          <a:bodyPr/>
          <a:lstStyle/>
          <a:p>
            <a:fld id="{85E4583A-7A04-5942-85C4-E70507E81DD9}" type="slidenum">
              <a:rPr lang="en-US" smtClean="0"/>
              <a:t>80</a:t>
            </a:fld>
            <a:endParaRPr lang="en-US" dirty="0"/>
          </a:p>
        </p:txBody>
      </p:sp>
    </p:spTree>
    <p:extLst>
      <p:ext uri="{BB962C8B-B14F-4D97-AF65-F5344CB8AC3E}">
        <p14:creationId xmlns:p14="http://schemas.microsoft.com/office/powerpoint/2010/main" val="281612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Yet another physiological process that GMOs block, which can cause mood issues and ADHD, is the shikimate pathway in plants. What this means is that the genetically modified plants we eat can’t create the essential amino acids we need to help our mood. Glyphosate works by inhibiting the synthesis of tryptophan, phenylalanine, and tyrosine in plants. Interestingly, humans need these three amino acids to make our appropriate happy or peaceful brain chemistry</a:t>
            </a:r>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83</a:t>
            </a:fld>
            <a:endParaRPr lang="en-US" dirty="0"/>
          </a:p>
        </p:txBody>
      </p:sp>
    </p:spTree>
    <p:extLst>
      <p:ext uri="{BB962C8B-B14F-4D97-AF65-F5344CB8AC3E}">
        <p14:creationId xmlns:p14="http://schemas.microsoft.com/office/powerpoint/2010/main" val="1706005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These</a:t>
            </a:r>
          </a:p>
        </p:txBody>
      </p:sp>
      <p:sp>
        <p:nvSpPr>
          <p:cNvPr id="4" name="Slide Number Placeholder 3"/>
          <p:cNvSpPr>
            <a:spLocks noGrp="1"/>
          </p:cNvSpPr>
          <p:nvPr>
            <p:ph type="sldNum" sz="quarter" idx="5"/>
          </p:nvPr>
        </p:nvSpPr>
        <p:spPr/>
        <p:txBody>
          <a:bodyPr/>
          <a:lstStyle/>
          <a:p>
            <a:fld id="{85E4583A-7A04-5942-85C4-E70507E81DD9}" type="slidenum">
              <a:rPr lang="en-US" smtClean="0"/>
              <a:t>84</a:t>
            </a:fld>
            <a:endParaRPr lang="en-US" dirty="0"/>
          </a:p>
        </p:txBody>
      </p:sp>
    </p:spTree>
    <p:extLst>
      <p:ext uri="{BB962C8B-B14F-4D97-AF65-F5344CB8AC3E}">
        <p14:creationId xmlns:p14="http://schemas.microsoft.com/office/powerpoint/2010/main" val="42592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most famous of the short chain fatty acids is butyrate, which has been discovered to not only </a:t>
            </a:r>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86</a:t>
            </a:fld>
            <a:endParaRPr lang="en-US" dirty="0"/>
          </a:p>
        </p:txBody>
      </p:sp>
    </p:spTree>
    <p:extLst>
      <p:ext uri="{BB962C8B-B14F-4D97-AF65-F5344CB8AC3E}">
        <p14:creationId xmlns:p14="http://schemas.microsoft.com/office/powerpoint/2010/main" val="393439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5</a:t>
            </a:fld>
            <a:endParaRPr lang="en-US" dirty="0"/>
          </a:p>
        </p:txBody>
      </p:sp>
    </p:spTree>
    <p:extLst>
      <p:ext uri="{BB962C8B-B14F-4D97-AF65-F5344CB8AC3E}">
        <p14:creationId xmlns:p14="http://schemas.microsoft.com/office/powerpoint/2010/main" val="835974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Higher levels of GABA, which of course is produced by some species of gut bacteria, are also associated with better memory. </a:t>
            </a:r>
          </a:p>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94</a:t>
            </a:fld>
            <a:endParaRPr lang="en-US" dirty="0"/>
          </a:p>
        </p:txBody>
      </p:sp>
    </p:spTree>
    <p:extLst>
      <p:ext uri="{BB962C8B-B14F-4D97-AF65-F5344CB8AC3E}">
        <p14:creationId xmlns:p14="http://schemas.microsoft.com/office/powerpoint/2010/main" val="3497577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BCP you get the CBS cognitive test, you get self assessment tools, a question and answer period with me.</a:t>
            </a:r>
          </a:p>
        </p:txBody>
      </p:sp>
      <p:sp>
        <p:nvSpPr>
          <p:cNvPr id="4" name="Slide Number Placeholder 3"/>
          <p:cNvSpPr>
            <a:spLocks noGrp="1"/>
          </p:cNvSpPr>
          <p:nvPr>
            <p:ph type="sldNum" sz="quarter" idx="5"/>
          </p:nvPr>
        </p:nvSpPr>
        <p:spPr/>
        <p:txBody>
          <a:bodyPr/>
          <a:lstStyle/>
          <a:p>
            <a:fld id="{85E4583A-7A04-5942-85C4-E70507E81DD9}" type="slidenum">
              <a:rPr lang="en-US" smtClean="0"/>
              <a:t>98</a:t>
            </a:fld>
            <a:endParaRPr lang="en-US" dirty="0"/>
          </a:p>
        </p:txBody>
      </p:sp>
    </p:spTree>
    <p:extLst>
      <p:ext uri="{BB962C8B-B14F-4D97-AF65-F5344CB8AC3E}">
        <p14:creationId xmlns:p14="http://schemas.microsoft.com/office/powerpoint/2010/main" val="1543521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99</a:t>
            </a:fld>
            <a:endParaRPr lang="en-US" dirty="0"/>
          </a:p>
        </p:txBody>
      </p:sp>
    </p:spTree>
    <p:extLst>
      <p:ext uri="{BB962C8B-B14F-4D97-AF65-F5344CB8AC3E}">
        <p14:creationId xmlns:p14="http://schemas.microsoft.com/office/powerpoint/2010/main" val="3847042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SzPct val="150000"/>
              <a:buFont typeface="Arial" panose="020B0604020202020204" pitchFamily="34" charset="0"/>
              <a:buChar char="•"/>
            </a:pPr>
            <a:r>
              <a:rPr lang="en-US" dirty="0"/>
              <a:t>CBS- developed by Dr. Adrian Owen, Canada Excellence Research Chair in Cognitive Neuroscience and Imaging</a:t>
            </a:r>
          </a:p>
          <a:p>
            <a:pPr>
              <a:buClr>
                <a:schemeClr val="tx1"/>
              </a:buClr>
              <a:buSzPct val="150000"/>
              <a:buFont typeface="Arial" panose="020B0604020202020204" pitchFamily="34" charset="0"/>
              <a:buChar char="•"/>
            </a:pPr>
            <a:r>
              <a:rPr lang="en-US" dirty="0"/>
              <a:t>Developed after 600 published studies in 25 years based on PET and fMRI</a:t>
            </a:r>
          </a:p>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101</a:t>
            </a:fld>
            <a:endParaRPr lang="en-US" dirty="0"/>
          </a:p>
        </p:txBody>
      </p:sp>
    </p:spTree>
    <p:extLst>
      <p:ext uri="{BB962C8B-B14F-4D97-AF65-F5344CB8AC3E}">
        <p14:creationId xmlns:p14="http://schemas.microsoft.com/office/powerpoint/2010/main" val="304008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19 patients in the year long program had some noticeable improvements</a:t>
            </a:r>
          </a:p>
          <a:p>
            <a:pPr lvl="1"/>
            <a:r>
              <a:rPr lang="en-US" sz="2000" dirty="0"/>
              <a:t>Increase in hippocampal volume from 17</a:t>
            </a:r>
            <a:r>
              <a:rPr lang="en-US" sz="2000" baseline="30000" dirty="0"/>
              <a:t>th</a:t>
            </a:r>
            <a:r>
              <a:rPr lang="en-US" sz="2000" dirty="0"/>
              <a:t>-75</a:t>
            </a:r>
            <a:r>
              <a:rPr lang="en-US" sz="2000" baseline="30000" dirty="0"/>
              <a:t>th</a:t>
            </a:r>
            <a:r>
              <a:rPr lang="en-US" sz="2000" dirty="0"/>
              <a:t> percentile</a:t>
            </a:r>
          </a:p>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8</a:t>
            </a:fld>
            <a:endParaRPr lang="en-US" dirty="0"/>
          </a:p>
        </p:txBody>
      </p:sp>
    </p:spTree>
    <p:extLst>
      <p:ext uri="{BB962C8B-B14F-4D97-AF65-F5344CB8AC3E}">
        <p14:creationId xmlns:p14="http://schemas.microsoft.com/office/powerpoint/2010/main" val="88335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p:txBody>
      </p:sp>
      <p:sp>
        <p:nvSpPr>
          <p:cNvPr id="4" name="Slide Number Placeholder 3"/>
          <p:cNvSpPr>
            <a:spLocks noGrp="1"/>
          </p:cNvSpPr>
          <p:nvPr>
            <p:ph type="sldNum" sz="quarter" idx="5"/>
          </p:nvPr>
        </p:nvSpPr>
        <p:spPr/>
        <p:txBody>
          <a:bodyPr/>
          <a:lstStyle/>
          <a:p>
            <a:fld id="{85E4583A-7A04-5942-85C4-E70507E81DD9}" type="slidenum">
              <a:rPr lang="en-US" smtClean="0"/>
              <a:t>10</a:t>
            </a:fld>
            <a:endParaRPr lang="en-US" dirty="0"/>
          </a:p>
        </p:txBody>
      </p:sp>
    </p:spTree>
    <p:extLst>
      <p:ext uri="{BB962C8B-B14F-4D97-AF65-F5344CB8AC3E}">
        <p14:creationId xmlns:p14="http://schemas.microsoft.com/office/powerpoint/2010/main" val="316847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Mediterranean diet was also acceptable. High on berries (strawberries, blueberries</a:t>
            </a:r>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20</a:t>
            </a:fld>
            <a:endParaRPr lang="en-US" dirty="0"/>
          </a:p>
        </p:txBody>
      </p:sp>
    </p:spTree>
    <p:extLst>
      <p:ext uri="{BB962C8B-B14F-4D97-AF65-F5344CB8AC3E}">
        <p14:creationId xmlns:p14="http://schemas.microsoft.com/office/powerpoint/2010/main" val="328027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Whites: white cane sugar, white flour</a:t>
            </a:r>
          </a:p>
          <a:p>
            <a:r>
              <a:rPr lang="en-US" dirty="0"/>
              <a:t>The Blacks: charcoaled meats</a:t>
            </a:r>
          </a:p>
          <a:p>
            <a:r>
              <a:rPr lang="en-US" dirty="0"/>
              <a:t>The Fakes: fake fat (trans fats fake, fate sweetener – NutraSweet)</a:t>
            </a:r>
          </a:p>
          <a:p>
            <a:r>
              <a:rPr lang="en-US" dirty="0"/>
              <a:t>Alcohol in excess (one glass a day for women of wine 4 oz or 2 for men)</a:t>
            </a:r>
          </a:p>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23</a:t>
            </a:fld>
            <a:endParaRPr lang="en-US" dirty="0"/>
          </a:p>
        </p:txBody>
      </p:sp>
    </p:spTree>
    <p:extLst>
      <p:ext uri="{BB962C8B-B14F-4D97-AF65-F5344CB8AC3E}">
        <p14:creationId xmlns:p14="http://schemas.microsoft.com/office/powerpoint/2010/main" val="269880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Whites: white cane sugar, white flour</a:t>
            </a:r>
          </a:p>
          <a:p>
            <a:r>
              <a:rPr lang="en-US" dirty="0"/>
              <a:t>The Blacks: charcoaled meats</a:t>
            </a:r>
          </a:p>
          <a:p>
            <a:r>
              <a:rPr lang="en-US" dirty="0"/>
              <a:t>The Fakes: fake fat (trans fats fake, fate sweetener – NutraSweet)</a:t>
            </a:r>
          </a:p>
          <a:p>
            <a:r>
              <a:rPr lang="en-US" dirty="0"/>
              <a:t>Alcohol in excess (one glass a day for women of wine 4 oz or 2 for men)</a:t>
            </a:r>
          </a:p>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24</a:t>
            </a:fld>
            <a:endParaRPr lang="en-US" dirty="0"/>
          </a:p>
        </p:txBody>
      </p:sp>
    </p:spTree>
    <p:extLst>
      <p:ext uri="{BB962C8B-B14F-4D97-AF65-F5344CB8AC3E}">
        <p14:creationId xmlns:p14="http://schemas.microsoft.com/office/powerpoint/2010/main" val="324797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foods</a:t>
            </a:r>
          </a:p>
        </p:txBody>
      </p:sp>
      <p:sp>
        <p:nvSpPr>
          <p:cNvPr id="4" name="Slide Number Placeholder 3"/>
          <p:cNvSpPr>
            <a:spLocks noGrp="1"/>
          </p:cNvSpPr>
          <p:nvPr>
            <p:ph type="sldNum" sz="quarter" idx="5"/>
          </p:nvPr>
        </p:nvSpPr>
        <p:spPr/>
        <p:txBody>
          <a:bodyPr/>
          <a:lstStyle/>
          <a:p>
            <a:fld id="{85E4583A-7A04-5942-85C4-E70507E81DD9}" type="slidenum">
              <a:rPr lang="en-US" smtClean="0"/>
              <a:t>25</a:t>
            </a:fld>
            <a:endParaRPr lang="en-US" dirty="0"/>
          </a:p>
        </p:txBody>
      </p:sp>
    </p:spTree>
    <p:extLst>
      <p:ext uri="{BB962C8B-B14F-4D97-AF65-F5344CB8AC3E}">
        <p14:creationId xmlns:p14="http://schemas.microsoft.com/office/powerpoint/2010/main" val="261896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Legumes. Whether it was the Swedes dining on brown beans and peas, the Japanese eating soy, or </a:t>
            </a:r>
            <a:r>
              <a:rPr lang="en-US" dirty="0" err="1">
                <a:effectLst/>
              </a:rPr>
              <a:t>Mediterraneans</a:t>
            </a:r>
            <a:r>
              <a:rPr lang="en-US" dirty="0">
                <a:effectLst/>
              </a:rPr>
              <a:t> enjoying chickpeas, lentils, and white beans, one thing was clear. The more legumes people ate, the longer they lived. </a:t>
            </a:r>
          </a:p>
          <a:p>
            <a:endParaRPr lang="en-US" dirty="0"/>
          </a:p>
        </p:txBody>
      </p:sp>
      <p:sp>
        <p:nvSpPr>
          <p:cNvPr id="4" name="Slide Number Placeholder 3"/>
          <p:cNvSpPr>
            <a:spLocks noGrp="1"/>
          </p:cNvSpPr>
          <p:nvPr>
            <p:ph type="sldNum" sz="quarter" idx="5"/>
          </p:nvPr>
        </p:nvSpPr>
        <p:spPr/>
        <p:txBody>
          <a:bodyPr/>
          <a:lstStyle/>
          <a:p>
            <a:fld id="{85E4583A-7A04-5942-85C4-E70507E81DD9}" type="slidenum">
              <a:rPr lang="en-US" smtClean="0"/>
              <a:t>34</a:t>
            </a:fld>
            <a:endParaRPr lang="en-US" dirty="0"/>
          </a:p>
        </p:txBody>
      </p:sp>
    </p:spTree>
    <p:extLst>
      <p:ext uri="{BB962C8B-B14F-4D97-AF65-F5344CB8AC3E}">
        <p14:creationId xmlns:p14="http://schemas.microsoft.com/office/powerpoint/2010/main" val="230224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39403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7618958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1179641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818850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39548407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40431517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5365717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69875769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5381965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39038875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March 16,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9222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215244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9966070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127EC2-47FB-48A1-8644-C8A81DDAA119}" type="datetime4">
              <a:rPr lang="en-US" smtClean="0"/>
              <a:pPr/>
              <a:t>March 16, 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268528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3EC3ED-7435-49F9-84C8-03CCA2F8DEDB}" type="datetime4">
              <a:rPr lang="en-US" smtClean="0"/>
              <a:pPr/>
              <a:t>March 16, 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85245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6C01193-8287-4834-A286-6B880643E934}" type="datetime4">
              <a:rPr lang="en-US" smtClean="0"/>
              <a:pPr/>
              <a:t>March 16, 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6315402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March 16,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81504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C01193-8287-4834-A286-6B880643E934}" type="datetime4">
              <a:rPr lang="en-US" smtClean="0"/>
              <a:pPr/>
              <a:t>March 16, 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3018283687"/>
      </p:ext>
    </p:extLst>
  </p:cSld>
  <p:clrMap bg1="dk1" tx1="lt1" bg2="dk2" tx2="lt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umannhealth.com/top-15-reasons-why-running-is-good-for-your-health/159/"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hyperlink" Target="http://www.drjacqueline.com/"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leadershipfreak.blog/2018/04/11/how-to-harness-complexity-to-produce-radical-innovation/"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pmc/articles/PMC453265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oto.wuestenigel.com/fresh-salad-with-walnuts-pomegranate-and-watercress-close-up/"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Black_turtle_bean" TargetMode="Externa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rawpixel.com/search/psycholo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arselectronica/13994747444/"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hyperlink" Target="https://en.wikipedia.org/wiki/Intestinal_epithelium" TargetMode="Externa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biomedgrid.com/fulltext/volume5/alternative-measures-for-ibs-management.000947.php"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reativecommons.org/licenses/by-nc/3.0/" TargetMode="External"/><Relationship Id="rId4" Type="http://schemas.openxmlformats.org/officeDocument/2006/relationships/hyperlink" Target="https://futurism.com/the-truth-about-gmos-how-do-gmo-crops-work"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85.xml.rels><?xml version="1.0" encoding="UTF-8" standalone="yes"?>
<Relationships xmlns="http://schemas.openxmlformats.org/package/2006/relationships"><Relationship Id="rId3" Type="http://schemas.openxmlformats.org/officeDocument/2006/relationships/hyperlink" Target="https://www.scitecheuropa.eu/gut-microbiome/94250/" TargetMode="External"/><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frontiersin.org/articles/10.3389/fimmu.2016.00290" TargetMode="Externa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mappingignorance.org/2016/08/04/gaba-link-gut-brain/"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0.sv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Yogurt"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pxhere.com/fr/photo/1186455" TargetMode="Externa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coolcatteacher.blogspot.com/2012/08/3-ways-to-give-yourself-lift.html" TargetMode="External"/><Relationship Id="rId4" Type="http://schemas.openxmlformats.org/officeDocument/2006/relationships/image" Target="../media/image63.jpg"/></Relationships>
</file>

<file path=ppt/slides/_rels/slide9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5316"/>
            <a:ext cx="9144000" cy="1099659"/>
          </a:xfrm>
        </p:spPr>
        <p:txBody>
          <a:bodyPr>
            <a:normAutofit/>
          </a:bodyPr>
          <a:lstStyle/>
          <a:p>
            <a:pPr algn="ctr">
              <a:lnSpc>
                <a:spcPct val="90000"/>
              </a:lnSpc>
            </a:pPr>
            <a:r>
              <a:rPr lang="en-US" sz="3600" b="1" dirty="0"/>
              <a:t>The Wheel of Wellness</a:t>
            </a:r>
            <a:br>
              <a:rPr lang="en-US" sz="3600" b="1" dirty="0"/>
            </a:br>
            <a:r>
              <a:rPr lang="en-US" sz="3600" b="1" dirty="0"/>
              <a:t>Diet, Supplements, Lifestyle</a:t>
            </a:r>
          </a:p>
        </p:txBody>
      </p:sp>
      <p:sp>
        <p:nvSpPr>
          <p:cNvPr id="3" name="Subtitle 2"/>
          <p:cNvSpPr>
            <a:spLocks noGrp="1"/>
          </p:cNvSpPr>
          <p:nvPr>
            <p:ph type="subTitle" idx="1"/>
          </p:nvPr>
        </p:nvSpPr>
        <p:spPr>
          <a:xfrm>
            <a:off x="2007881" y="1212973"/>
            <a:ext cx="5128238" cy="352483"/>
          </a:xfrm>
        </p:spPr>
        <p:txBody>
          <a:bodyPr>
            <a:normAutofit fontScale="92500" lnSpcReduction="10000"/>
          </a:bodyPr>
          <a:lstStyle/>
          <a:p>
            <a:pPr algn="ctr"/>
            <a:r>
              <a:rPr lang="en-US" b="1" dirty="0"/>
              <a:t>Dr. Jacqueline Chan</a:t>
            </a:r>
          </a:p>
        </p:txBody>
      </p:sp>
      <p:pic>
        <p:nvPicPr>
          <p:cNvPr id="5" name="Picture 4" descr="A person wearing a dress&#10;&#10;Description automatically generated">
            <a:extLst>
              <a:ext uri="{FF2B5EF4-FFF2-40B4-BE49-F238E27FC236}">
                <a16:creationId xmlns:a16="http://schemas.microsoft.com/office/drawing/2014/main" id="{BAEC3DEE-288B-47E5-9C68-3496B4740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53" y="1876174"/>
            <a:ext cx="2143125" cy="2143125"/>
          </a:xfrm>
          <a:prstGeom prst="rect">
            <a:avLst/>
          </a:prstGeom>
        </p:spPr>
      </p:pic>
      <p:pic>
        <p:nvPicPr>
          <p:cNvPr id="8" name="Picture 7" descr="A picture containing monitor, sitting, small, food&#10;&#10;Description automatically generated">
            <a:extLst>
              <a:ext uri="{FF2B5EF4-FFF2-40B4-BE49-F238E27FC236}">
                <a16:creationId xmlns:a16="http://schemas.microsoft.com/office/drawing/2014/main" id="{0F111E61-4EA7-4EE1-8039-BA58B2ACC4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9552" y="2417197"/>
            <a:ext cx="2735041" cy="4102562"/>
          </a:xfrm>
          <a:prstGeom prst="rect">
            <a:avLst/>
          </a:prstGeom>
        </p:spPr>
      </p:pic>
    </p:spTree>
    <p:extLst>
      <p:ext uri="{BB962C8B-B14F-4D97-AF65-F5344CB8AC3E}">
        <p14:creationId xmlns:p14="http://schemas.microsoft.com/office/powerpoint/2010/main" val="12057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erson with a sunset in the background&#10;&#10;Description automatically generated">
            <a:extLst>
              <a:ext uri="{FF2B5EF4-FFF2-40B4-BE49-F238E27FC236}">
                <a16:creationId xmlns:a16="http://schemas.microsoft.com/office/drawing/2014/main" id="{929A3F0E-AE92-7744-8A9B-881B4105BF11}"/>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083" r="31180" b="2"/>
          <a:stretch/>
        </p:blipFill>
        <p:spPr>
          <a:xfrm>
            <a:off x="2687150" y="1952739"/>
            <a:ext cx="4358522" cy="400036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3" name="Title 1">
            <a:extLst>
              <a:ext uri="{FF2B5EF4-FFF2-40B4-BE49-F238E27FC236}">
                <a16:creationId xmlns:a16="http://schemas.microsoft.com/office/drawing/2014/main" id="{6D8833A6-3173-43F2-B1E7-9CBB36E37D27}"/>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4" name="Picture 3" descr="A picture containing water&#10;&#10;Description automatically generated">
            <a:extLst>
              <a:ext uri="{FF2B5EF4-FFF2-40B4-BE49-F238E27FC236}">
                <a16:creationId xmlns:a16="http://schemas.microsoft.com/office/drawing/2014/main" id="{6C020975-A970-4940-9C0E-B84352A9E2E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1" name="TextBox 10">
            <a:extLst>
              <a:ext uri="{FF2B5EF4-FFF2-40B4-BE49-F238E27FC236}">
                <a16:creationId xmlns:a16="http://schemas.microsoft.com/office/drawing/2014/main" id="{513D5A5E-8755-4BC7-9161-AF012759C0E0}"/>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Health is the New Wealth!</a:t>
            </a:r>
          </a:p>
          <a:p>
            <a:pPr algn="ctr"/>
            <a:endParaRPr lang="en-US" dirty="0"/>
          </a:p>
        </p:txBody>
      </p:sp>
    </p:spTree>
    <p:extLst>
      <p:ext uri="{BB962C8B-B14F-4D97-AF65-F5344CB8AC3E}">
        <p14:creationId xmlns:p14="http://schemas.microsoft.com/office/powerpoint/2010/main" val="32767087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2F45C-F732-5E42-8FE9-3AE5FF7A4CDF}"/>
              </a:ext>
            </a:extLst>
          </p:cNvPr>
          <p:cNvSpPr>
            <a:spLocks noGrp="1"/>
          </p:cNvSpPr>
          <p:nvPr>
            <p:ph idx="1"/>
          </p:nvPr>
        </p:nvSpPr>
        <p:spPr>
          <a:xfrm>
            <a:off x="1216173" y="1835211"/>
            <a:ext cx="6711654" cy="4195481"/>
          </a:xfrm>
        </p:spPr>
        <p:txBody>
          <a:bodyPr>
            <a:normAutofit fontScale="92500" lnSpcReduction="10000"/>
          </a:bodyPr>
          <a:lstStyle/>
          <a:p>
            <a:pPr marL="0" indent="0">
              <a:buClr>
                <a:schemeClr val="tx1"/>
              </a:buClr>
              <a:buSzPct val="150000"/>
              <a:buNone/>
            </a:pPr>
            <a:r>
              <a:rPr lang="en-US" sz="2400" b="1" dirty="0"/>
              <a:t>Here’s what you get:</a:t>
            </a:r>
          </a:p>
          <a:p>
            <a:pPr>
              <a:buClr>
                <a:schemeClr val="tx1"/>
              </a:buClr>
              <a:buSzPct val="150000"/>
              <a:buFont typeface="Arial" panose="020B0604020202020204" pitchFamily="34" charset="0"/>
              <a:buChar char="•"/>
            </a:pPr>
            <a:r>
              <a:rPr lang="en-US" sz="2400" dirty="0"/>
              <a:t>8 in depth modules </a:t>
            </a:r>
          </a:p>
          <a:p>
            <a:pPr>
              <a:buClr>
                <a:schemeClr val="tx1"/>
              </a:buClr>
              <a:buSzPct val="150000"/>
              <a:buFont typeface="Arial" panose="020B0604020202020204" pitchFamily="34" charset="0"/>
              <a:buChar char="•"/>
            </a:pPr>
            <a:r>
              <a:rPr lang="en-US" sz="2400" dirty="0"/>
              <a:t>Self-paced</a:t>
            </a:r>
          </a:p>
          <a:p>
            <a:pPr>
              <a:buClr>
                <a:schemeClr val="tx1"/>
              </a:buClr>
              <a:buSzPct val="150000"/>
              <a:buFont typeface="Arial" panose="020B0604020202020204" pitchFamily="34" charset="0"/>
              <a:buChar char="•"/>
            </a:pPr>
            <a:r>
              <a:rPr lang="en-US" sz="2400" dirty="0"/>
              <a:t>Self assessment tools</a:t>
            </a:r>
          </a:p>
          <a:p>
            <a:pPr>
              <a:buClr>
                <a:schemeClr val="tx1"/>
              </a:buClr>
              <a:buSzPct val="150000"/>
              <a:buFont typeface="Arial" panose="020B0604020202020204" pitchFamily="34" charset="0"/>
              <a:buChar char="•"/>
            </a:pPr>
            <a:r>
              <a:rPr lang="en-US" sz="2400" dirty="0"/>
              <a:t>Custom tracking logs</a:t>
            </a:r>
          </a:p>
          <a:p>
            <a:pPr>
              <a:buClr>
                <a:schemeClr val="tx1"/>
              </a:buClr>
              <a:buSzPct val="150000"/>
              <a:buFont typeface="Arial" panose="020B0604020202020204" pitchFamily="34" charset="0"/>
              <a:buChar char="•"/>
            </a:pPr>
            <a:r>
              <a:rPr lang="en-US" sz="2400" dirty="0"/>
              <a:t>Educational handouts</a:t>
            </a:r>
          </a:p>
          <a:p>
            <a:pPr>
              <a:buClr>
                <a:schemeClr val="tx1"/>
              </a:buClr>
              <a:buSzPct val="150000"/>
              <a:buFont typeface="Arial" panose="020B0604020202020204" pitchFamily="34" charset="0"/>
              <a:buChar char="•"/>
            </a:pPr>
            <a:r>
              <a:rPr lang="en-US" sz="2400" dirty="0"/>
              <a:t>State of the Art Cognitive Test</a:t>
            </a:r>
          </a:p>
          <a:p>
            <a:pPr>
              <a:buClr>
                <a:schemeClr val="tx1"/>
              </a:buClr>
              <a:buSzPct val="150000"/>
              <a:buFont typeface="Arial" panose="020B0604020202020204" pitchFamily="34" charset="0"/>
              <a:buChar char="•"/>
            </a:pPr>
            <a:r>
              <a:rPr lang="en-US" sz="2400" dirty="0"/>
              <a:t>Access to on-line store for doctor brand supplements</a:t>
            </a:r>
          </a:p>
          <a:p>
            <a:pPr>
              <a:buClr>
                <a:schemeClr val="tx1"/>
              </a:buClr>
              <a:buSzPct val="150000"/>
              <a:buFont typeface="Arial" panose="020B0604020202020204" pitchFamily="34" charset="0"/>
              <a:buChar char="•"/>
            </a:pPr>
            <a:r>
              <a:rPr lang="en-US" sz="2400" dirty="0"/>
              <a:t>A chance to talk to Dr. Jacqueline Chan</a:t>
            </a:r>
          </a:p>
        </p:txBody>
      </p:sp>
      <p:sp>
        <p:nvSpPr>
          <p:cNvPr id="6" name="Title 1">
            <a:extLst>
              <a:ext uri="{FF2B5EF4-FFF2-40B4-BE49-F238E27FC236}">
                <a16:creationId xmlns:a16="http://schemas.microsoft.com/office/drawing/2014/main" id="{4A4DF3FD-CA4C-4AD3-B390-7EDB91309F2E}"/>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7BF4B8A0-3C94-46DB-B01B-4A7AD11D860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CC7B9429-84BA-44D6-80FF-44F0BB192CC7}"/>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8-Week Brain Care Program</a:t>
            </a:r>
          </a:p>
          <a:p>
            <a:pPr algn="ctr"/>
            <a:endParaRPr lang="en-US" dirty="0"/>
          </a:p>
        </p:txBody>
      </p:sp>
    </p:spTree>
    <p:extLst>
      <p:ext uri="{BB962C8B-B14F-4D97-AF65-F5344CB8AC3E}">
        <p14:creationId xmlns:p14="http://schemas.microsoft.com/office/powerpoint/2010/main" val="15459660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EFE62-8146-7D42-9964-9B76D9DC16E7}"/>
              </a:ext>
            </a:extLst>
          </p:cNvPr>
          <p:cNvSpPr>
            <a:spLocks noGrp="1"/>
          </p:cNvSpPr>
          <p:nvPr>
            <p:ph idx="1"/>
          </p:nvPr>
        </p:nvSpPr>
        <p:spPr>
          <a:xfrm>
            <a:off x="889600" y="1913373"/>
            <a:ext cx="7927828" cy="4195481"/>
          </a:xfrm>
        </p:spPr>
        <p:txBody>
          <a:bodyPr>
            <a:noAutofit/>
          </a:bodyPr>
          <a:lstStyle/>
          <a:p>
            <a:pPr>
              <a:buClr>
                <a:schemeClr val="tx1"/>
              </a:buClr>
              <a:buSzPct val="150000"/>
              <a:buFont typeface="Arial" panose="020B0604020202020204" pitchFamily="34" charset="0"/>
              <a:buChar char="•"/>
            </a:pPr>
            <a:r>
              <a:rPr lang="en-US" dirty="0"/>
              <a:t>Test assesses aspects of cognition including reasoning, memory, attention and verbal ability</a:t>
            </a:r>
          </a:p>
          <a:p>
            <a:pPr>
              <a:buClr>
                <a:schemeClr val="tx1"/>
              </a:buClr>
              <a:buSzPct val="150000"/>
              <a:buFont typeface="Arial" panose="020B0604020202020204" pitchFamily="34" charset="0"/>
              <a:buChar char="•"/>
            </a:pPr>
            <a:r>
              <a:rPr lang="en-US" dirty="0"/>
              <a:t>30 min. test is comparable to a 2-3 hour paper and pencil neuropsych test. </a:t>
            </a:r>
          </a:p>
          <a:p>
            <a:pPr>
              <a:buClr>
                <a:schemeClr val="tx1"/>
              </a:buClr>
              <a:buSzPct val="150000"/>
              <a:buFont typeface="Arial" panose="020B0604020202020204" pitchFamily="34" charset="0"/>
              <a:buChar char="•"/>
            </a:pPr>
            <a:r>
              <a:rPr lang="en-US" dirty="0"/>
              <a:t>CBS outperformed the MOCA test.</a:t>
            </a:r>
          </a:p>
          <a:p>
            <a:pPr>
              <a:buClr>
                <a:schemeClr val="tx1"/>
              </a:buClr>
              <a:buSzPct val="150000"/>
              <a:buFont typeface="Arial" panose="020B0604020202020204" pitchFamily="34" charset="0"/>
              <a:buChar char="•"/>
            </a:pPr>
            <a:r>
              <a:rPr lang="en-US" dirty="0"/>
              <a:t>Based on a 7 million completed tests</a:t>
            </a:r>
          </a:p>
          <a:p>
            <a:pPr>
              <a:buClr>
                <a:schemeClr val="tx1"/>
              </a:buClr>
              <a:buSzPct val="150000"/>
              <a:buFont typeface="Arial" panose="020B0604020202020204" pitchFamily="34" charset="0"/>
              <a:buChar char="•"/>
            </a:pPr>
            <a:r>
              <a:rPr lang="en-US" dirty="0"/>
              <a:t>Developed after 600 published studies based on 25 years of PET and fMRI scans</a:t>
            </a:r>
          </a:p>
          <a:p>
            <a:pPr>
              <a:buClr>
                <a:schemeClr val="tx1"/>
              </a:buClr>
              <a:buSzPct val="150000"/>
              <a:buFont typeface="Arial" panose="020B0604020202020204" pitchFamily="34" charset="0"/>
              <a:buChar char="•"/>
            </a:pPr>
            <a:r>
              <a:rPr lang="en-US" dirty="0"/>
              <a:t>Fun, engaging and doesn’t require any technical support.</a:t>
            </a:r>
          </a:p>
        </p:txBody>
      </p:sp>
      <p:sp>
        <p:nvSpPr>
          <p:cNvPr id="6" name="Title 1">
            <a:extLst>
              <a:ext uri="{FF2B5EF4-FFF2-40B4-BE49-F238E27FC236}">
                <a16:creationId xmlns:a16="http://schemas.microsoft.com/office/drawing/2014/main" id="{D00FF209-DB70-46C2-8550-726536BAC201}"/>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8223F248-4FDE-49AA-AB34-F5FB0DFC32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71F5954D-6235-4440-84A5-AA553B085285}"/>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Cognitive Test</a:t>
            </a:r>
          </a:p>
          <a:p>
            <a:pPr algn="ctr"/>
            <a:endParaRPr lang="en-US" dirty="0"/>
          </a:p>
        </p:txBody>
      </p:sp>
    </p:spTree>
    <p:extLst>
      <p:ext uri="{BB962C8B-B14F-4D97-AF65-F5344CB8AC3E}">
        <p14:creationId xmlns:p14="http://schemas.microsoft.com/office/powerpoint/2010/main" val="13478005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person smiling for the camera&#10;&#10;Description automatically generated">
            <a:extLst>
              <a:ext uri="{FF2B5EF4-FFF2-40B4-BE49-F238E27FC236}">
                <a16:creationId xmlns:a16="http://schemas.microsoft.com/office/drawing/2014/main" id="{501BBF1D-8D0A-49C9-AB68-C904D34CCBE3}"/>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62012" y="1498401"/>
            <a:ext cx="4090988" cy="3336325"/>
          </a:xfrm>
        </p:spPr>
      </p:pic>
      <p:pic>
        <p:nvPicPr>
          <p:cNvPr id="7" name="Picture 6" descr="A picture containing monitor, sitting, small, food&#10;&#10;Description automatically generated">
            <a:extLst>
              <a:ext uri="{FF2B5EF4-FFF2-40B4-BE49-F238E27FC236}">
                <a16:creationId xmlns:a16="http://schemas.microsoft.com/office/drawing/2014/main" id="{7F28DAEF-22A6-434E-8FF0-8060374B9B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88159" y="914399"/>
            <a:ext cx="3577771" cy="5366657"/>
          </a:xfrm>
          <a:prstGeom prst="rect">
            <a:avLst/>
          </a:prstGeom>
        </p:spPr>
      </p:pic>
      <p:sp>
        <p:nvSpPr>
          <p:cNvPr id="3" name="Title 1">
            <a:extLst>
              <a:ext uri="{FF2B5EF4-FFF2-40B4-BE49-F238E27FC236}">
                <a16:creationId xmlns:a16="http://schemas.microsoft.com/office/drawing/2014/main" id="{BD95712A-BFD1-4CD9-AE22-618BCC228D0D}"/>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4" name="Picture 3" descr="A picture containing water&#10;&#10;Description automatically generated">
            <a:extLst>
              <a:ext uri="{FF2B5EF4-FFF2-40B4-BE49-F238E27FC236}">
                <a16:creationId xmlns:a16="http://schemas.microsoft.com/office/drawing/2014/main" id="{20DBA19A-EE4D-4918-B7A6-0B69EDF6CDD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2" name="TextBox 1">
            <a:extLst>
              <a:ext uri="{FF2B5EF4-FFF2-40B4-BE49-F238E27FC236}">
                <a16:creationId xmlns:a16="http://schemas.microsoft.com/office/drawing/2014/main" id="{B9D50D8A-8599-2648-8B9A-DCA12A5BEAB7}"/>
              </a:ext>
            </a:extLst>
          </p:cNvPr>
          <p:cNvSpPr txBox="1"/>
          <p:nvPr/>
        </p:nvSpPr>
        <p:spPr>
          <a:xfrm>
            <a:off x="2244436" y="558140"/>
            <a:ext cx="5094515" cy="646331"/>
          </a:xfrm>
          <a:prstGeom prst="rect">
            <a:avLst/>
          </a:prstGeom>
          <a:noFill/>
        </p:spPr>
        <p:txBody>
          <a:bodyPr wrap="square" rtlCol="0">
            <a:spAutoFit/>
          </a:bodyPr>
          <a:lstStyle/>
          <a:p>
            <a:r>
              <a:rPr lang="en-US" dirty="0">
                <a:hlinkClick r:id="rId5"/>
              </a:rPr>
              <a:t>www.drjacqueline.com</a:t>
            </a:r>
            <a:endParaRPr lang="en-US" dirty="0"/>
          </a:p>
          <a:p>
            <a:r>
              <a:rPr lang="en-US" dirty="0" err="1"/>
              <a:t>braincareprogram@gmail.com</a:t>
            </a:r>
            <a:endParaRPr lang="en-US" dirty="0"/>
          </a:p>
        </p:txBody>
      </p:sp>
    </p:spTree>
    <p:extLst>
      <p:ext uri="{BB962C8B-B14F-4D97-AF65-F5344CB8AC3E}">
        <p14:creationId xmlns:p14="http://schemas.microsoft.com/office/powerpoint/2010/main" val="103223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heckmark">
            <a:extLst>
              <a:ext uri="{FF2B5EF4-FFF2-40B4-BE49-F238E27FC236}">
                <a16:creationId xmlns:a16="http://schemas.microsoft.com/office/drawing/2014/main" id="{EA0169C3-A943-4554-A375-38CA2EE82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6584" y="2019433"/>
            <a:ext cx="1969066" cy="1969066"/>
          </a:xfrm>
          <a:prstGeom prst="rect">
            <a:avLst/>
          </a:prstGeom>
          <a:effectLst/>
        </p:spPr>
      </p:pic>
      <p:sp>
        <p:nvSpPr>
          <p:cNvPr id="2" name="Title 1">
            <a:extLst>
              <a:ext uri="{FF2B5EF4-FFF2-40B4-BE49-F238E27FC236}">
                <a16:creationId xmlns:a16="http://schemas.microsoft.com/office/drawing/2014/main" id="{D4214F31-30D5-D845-B913-7CC894166A4D}"/>
              </a:ext>
            </a:extLst>
          </p:cNvPr>
          <p:cNvSpPr>
            <a:spLocks noGrp="1"/>
          </p:cNvSpPr>
          <p:nvPr>
            <p:ph type="title"/>
          </p:nvPr>
        </p:nvSpPr>
        <p:spPr>
          <a:xfrm>
            <a:off x="2155372" y="1024044"/>
            <a:ext cx="5256650" cy="646352"/>
          </a:xfrm>
        </p:spPr>
        <p:txBody>
          <a:bodyPr vert="horz" lIns="68580" tIns="34290" rIns="68580" bIns="34290" rtlCol="0" anchor="b">
            <a:normAutofit fontScale="90000"/>
          </a:bodyPr>
          <a:lstStyle/>
          <a:p>
            <a:pPr algn="ctr"/>
            <a:r>
              <a:rPr lang="en-US" dirty="0"/>
              <a:t>Establish Safety</a:t>
            </a:r>
          </a:p>
        </p:txBody>
      </p:sp>
      <p:pic>
        <p:nvPicPr>
          <p:cNvPr id="5" name="Picture 4" descr="A picture containing person, shirt, swinging&#10;&#10;Description automatically generated">
            <a:extLst>
              <a:ext uri="{FF2B5EF4-FFF2-40B4-BE49-F238E27FC236}">
                <a16:creationId xmlns:a16="http://schemas.microsoft.com/office/drawing/2014/main" id="{3CB4421B-AF61-7742-B3A7-E19F2E208941}"/>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39752" y="2150660"/>
            <a:ext cx="4026832" cy="2687909"/>
          </a:xfrm>
          <a:prstGeom prst="rect">
            <a:avLst/>
          </a:prstGeom>
          <a:effectLst/>
        </p:spPr>
      </p:pic>
      <p:pic>
        <p:nvPicPr>
          <p:cNvPr id="3" name="Picture 2" descr="A picture containing water&#10;&#10;Description automatically generated">
            <a:extLst>
              <a:ext uri="{FF2B5EF4-FFF2-40B4-BE49-F238E27FC236}">
                <a16:creationId xmlns:a16="http://schemas.microsoft.com/office/drawing/2014/main" id="{29B222F7-9A91-495F-A8CA-EEE6F6FBE5A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09225" y="1022291"/>
            <a:ext cx="846148" cy="842708"/>
          </a:xfrm>
          <a:prstGeom prst="rect">
            <a:avLst/>
          </a:prstGeom>
        </p:spPr>
      </p:pic>
    </p:spTree>
    <p:extLst>
      <p:ext uri="{BB962C8B-B14F-4D97-AF65-F5344CB8AC3E}">
        <p14:creationId xmlns:p14="http://schemas.microsoft.com/office/powerpoint/2010/main" val="110516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1977C0A-AC4D-374D-B087-D16FF2A5575A}"/>
              </a:ext>
            </a:extLst>
          </p:cNvPr>
          <p:cNvSpPr>
            <a:spLocks noGrp="1" noChangeArrowheads="1"/>
          </p:cNvSpPr>
          <p:nvPr>
            <p:ph type="title"/>
          </p:nvPr>
        </p:nvSpPr>
        <p:spPr/>
        <p:txBody>
          <a:bodyPr/>
          <a:lstStyle/>
          <a:p>
            <a:pPr eaLnBrk="1" hangingPunct="1">
              <a:defRPr/>
            </a:pPr>
            <a:r>
              <a:rPr lang="en-US" altLang="en-US"/>
              <a:t>Concentration</a:t>
            </a:r>
          </a:p>
        </p:txBody>
      </p:sp>
      <p:sp>
        <p:nvSpPr>
          <p:cNvPr id="55299" name="Rectangle 3">
            <a:extLst>
              <a:ext uri="{FF2B5EF4-FFF2-40B4-BE49-F238E27FC236}">
                <a16:creationId xmlns:a16="http://schemas.microsoft.com/office/drawing/2014/main" id="{530CAF27-7972-2243-AAA5-11447F8E266D}"/>
              </a:ext>
            </a:extLst>
          </p:cNvPr>
          <p:cNvSpPr>
            <a:spLocks noGrp="1" noChangeArrowheads="1"/>
          </p:cNvSpPr>
          <p:nvPr>
            <p:ph type="body" idx="1"/>
          </p:nvPr>
        </p:nvSpPr>
        <p:spPr/>
        <p:txBody>
          <a:bodyPr/>
          <a:lstStyle/>
          <a:p>
            <a:pPr eaLnBrk="1" hangingPunct="1">
              <a:defRPr/>
            </a:pPr>
            <a:r>
              <a:rPr lang="ja-JP" altLang="en-US">
                <a:latin typeface="Arial" panose="020B0604020202020204" pitchFamily="34" charset="0"/>
              </a:rPr>
              <a:t>“</a:t>
            </a:r>
            <a:r>
              <a:rPr lang="en-US" altLang="ja-JP" dirty="0"/>
              <a:t>…only that our eye would have to be a trace more seeing, our ear more receptive, the taste of a fruit would have to penetrate us more completely, we would have to endure more odor, and in touching and being touched be more aware and less forgetful.”</a:t>
            </a:r>
          </a:p>
          <a:p>
            <a:pPr eaLnBrk="1" hangingPunct="1">
              <a:defRPr/>
            </a:pPr>
            <a:endParaRPr lang="en-US" altLang="en-US" dirty="0"/>
          </a:p>
          <a:p>
            <a:pPr lvl="4" eaLnBrk="1" hangingPunct="1">
              <a:defRPr/>
            </a:pPr>
            <a:r>
              <a:rPr lang="en-US" altLang="en-US" sz="3200" dirty="0"/>
              <a:t>Rainer Maria Rilke</a:t>
            </a:r>
          </a:p>
        </p:txBody>
      </p:sp>
    </p:spTree>
    <p:extLst>
      <p:ext uri="{BB962C8B-B14F-4D97-AF65-F5344CB8AC3E}">
        <p14:creationId xmlns:p14="http://schemas.microsoft.com/office/powerpoint/2010/main" val="2271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56676"/>
            <a:ext cx="7024744" cy="1143000"/>
          </a:xfrm>
        </p:spPr>
        <p:txBody>
          <a:bodyPr/>
          <a:lstStyle/>
          <a:p>
            <a:pPr algn="ctr"/>
            <a:r>
              <a:rPr lang="en-US" dirty="0"/>
              <a:t>The Science of Now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1335" y="2115826"/>
            <a:ext cx="4949054" cy="37117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384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576" y="1493893"/>
            <a:ext cx="2643138" cy="1143000"/>
          </a:xfrm>
        </p:spPr>
        <p:txBody>
          <a:bodyPr>
            <a:noAutofit/>
          </a:bodyPr>
          <a:lstStyle/>
          <a:p>
            <a:r>
              <a:rPr lang="en-US" sz="3600" dirty="0"/>
              <a:t>Grounding </a:t>
            </a:r>
            <a:br>
              <a:rPr lang="en-US" sz="3600" dirty="0"/>
            </a:br>
            <a:r>
              <a:rPr lang="en-US" sz="3600" dirty="0"/>
              <a:t>Channels</a:t>
            </a:r>
          </a:p>
        </p:txBody>
      </p:sp>
      <p:pic>
        <p:nvPicPr>
          <p:cNvPr id="5" name="Picture 4"/>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0570" y="238637"/>
            <a:ext cx="4223659" cy="6547142"/>
          </a:xfrm>
          <a:prstGeom prst="rect">
            <a:avLst/>
          </a:prstGeom>
        </p:spPr>
      </p:pic>
      <p:sp>
        <p:nvSpPr>
          <p:cNvPr id="6" name="TextBox 5"/>
          <p:cNvSpPr txBox="1"/>
          <p:nvPr/>
        </p:nvSpPr>
        <p:spPr>
          <a:xfrm>
            <a:off x="4656595" y="5073855"/>
            <a:ext cx="1447618" cy="492443"/>
          </a:xfrm>
          <a:prstGeom prst="rect">
            <a:avLst/>
          </a:prstGeom>
          <a:noFill/>
        </p:spPr>
        <p:txBody>
          <a:bodyPr wrap="square" rtlCol="0">
            <a:spAutoFit/>
          </a:bodyPr>
          <a:lstStyle/>
          <a:p>
            <a:pPr algn="ctr"/>
            <a:r>
              <a:rPr lang="en-US" sz="1400" b="1" dirty="0"/>
              <a:t>FEET CHAKRAS</a:t>
            </a:r>
          </a:p>
          <a:p>
            <a:pPr algn="ctr"/>
            <a:r>
              <a:rPr lang="en-US" sz="1200" dirty="0"/>
              <a:t>Grounding</a:t>
            </a:r>
          </a:p>
        </p:txBody>
      </p:sp>
      <p:sp>
        <p:nvSpPr>
          <p:cNvPr id="7" name="TextBox 6"/>
          <p:cNvSpPr txBox="1"/>
          <p:nvPr/>
        </p:nvSpPr>
        <p:spPr>
          <a:xfrm>
            <a:off x="4449765" y="4059487"/>
            <a:ext cx="1447618" cy="492443"/>
          </a:xfrm>
          <a:prstGeom prst="rect">
            <a:avLst/>
          </a:prstGeom>
          <a:noFill/>
        </p:spPr>
        <p:txBody>
          <a:bodyPr wrap="square" rtlCol="0">
            <a:spAutoFit/>
          </a:bodyPr>
          <a:lstStyle/>
          <a:p>
            <a:pPr algn="ctr"/>
            <a:r>
              <a:rPr lang="en-US" sz="1400" b="1" dirty="0"/>
              <a:t>AURA</a:t>
            </a:r>
          </a:p>
          <a:p>
            <a:pPr algn="ctr"/>
            <a:r>
              <a:rPr lang="en-US" sz="1200" dirty="0"/>
              <a:t>Grounding</a:t>
            </a:r>
          </a:p>
        </p:txBody>
      </p:sp>
      <p:sp>
        <p:nvSpPr>
          <p:cNvPr id="8" name="TextBox 7"/>
          <p:cNvSpPr txBox="1"/>
          <p:nvPr/>
        </p:nvSpPr>
        <p:spPr>
          <a:xfrm>
            <a:off x="4470767" y="3285066"/>
            <a:ext cx="1447618" cy="492443"/>
          </a:xfrm>
          <a:prstGeom prst="rect">
            <a:avLst/>
          </a:prstGeom>
          <a:noFill/>
        </p:spPr>
        <p:txBody>
          <a:bodyPr wrap="square" rtlCol="0">
            <a:spAutoFit/>
          </a:bodyPr>
          <a:lstStyle/>
          <a:p>
            <a:pPr algn="ctr"/>
            <a:r>
              <a:rPr lang="en-US" sz="1400" b="1" dirty="0"/>
              <a:t>1st CHAKRA</a:t>
            </a:r>
          </a:p>
          <a:p>
            <a:pPr algn="ctr"/>
            <a:r>
              <a:rPr lang="en-US" sz="1200" dirty="0"/>
              <a:t>Grounding</a:t>
            </a:r>
          </a:p>
        </p:txBody>
      </p:sp>
      <p:sp>
        <p:nvSpPr>
          <p:cNvPr id="9" name="TextBox 8"/>
          <p:cNvSpPr txBox="1"/>
          <p:nvPr/>
        </p:nvSpPr>
        <p:spPr>
          <a:xfrm>
            <a:off x="3860216" y="759385"/>
            <a:ext cx="1447618" cy="707886"/>
          </a:xfrm>
          <a:prstGeom prst="rect">
            <a:avLst/>
          </a:prstGeom>
          <a:noFill/>
        </p:spPr>
        <p:txBody>
          <a:bodyPr wrap="square" rtlCol="0">
            <a:spAutoFit/>
          </a:bodyPr>
          <a:lstStyle/>
          <a:p>
            <a:pPr algn="ctr"/>
            <a:r>
              <a:rPr lang="en-US" sz="1400" b="1" dirty="0"/>
              <a:t>MEDITATION SANCTUARY</a:t>
            </a:r>
          </a:p>
          <a:p>
            <a:pPr algn="ctr"/>
            <a:r>
              <a:rPr lang="en-US" sz="1200" dirty="0"/>
              <a:t>Grounding</a:t>
            </a:r>
          </a:p>
        </p:txBody>
      </p:sp>
    </p:spTree>
    <p:extLst>
      <p:ext uri="{BB962C8B-B14F-4D97-AF65-F5344CB8AC3E}">
        <p14:creationId xmlns:p14="http://schemas.microsoft.com/office/powerpoint/2010/main" val="289801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67440"/>
            <a:ext cx="7024744" cy="1143000"/>
          </a:xfrm>
        </p:spPr>
        <p:txBody>
          <a:bodyPr/>
          <a:lstStyle/>
          <a:p>
            <a:pPr algn="ctr"/>
            <a:r>
              <a:rPr lang="en-US" dirty="0"/>
              <a:t>Meditation Sanctuary</a:t>
            </a:r>
          </a:p>
        </p:txBody>
      </p:sp>
      <p:sp>
        <p:nvSpPr>
          <p:cNvPr id="3" name="Content Placeholder 2"/>
          <p:cNvSpPr>
            <a:spLocks noGrp="1"/>
          </p:cNvSpPr>
          <p:nvPr>
            <p:ph idx="1"/>
          </p:nvPr>
        </p:nvSpPr>
        <p:spPr>
          <a:xfrm>
            <a:off x="691824" y="2133856"/>
            <a:ext cx="2406290" cy="1343635"/>
          </a:xfrm>
        </p:spPr>
        <p:txBody>
          <a:bodyPr/>
          <a:lstStyle/>
          <a:p>
            <a:pPr marL="68580" indent="0" algn="ctr">
              <a:buNone/>
            </a:pPr>
            <a:r>
              <a:rPr lang="en-US" i="1" dirty="0">
                <a:solidFill>
                  <a:schemeClr val="tx1">
                    <a:lumMod val="95000"/>
                    <a:lumOff val="5000"/>
                  </a:schemeClr>
                </a:solidFill>
              </a:rPr>
              <a:t>Source of your highest intuition</a:t>
            </a: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45714" y="2494080"/>
            <a:ext cx="5600907" cy="3491537"/>
          </a:xfrm>
          <a:prstGeom prst="rect">
            <a:avLst/>
          </a:prstGeom>
        </p:spPr>
      </p:pic>
    </p:spTree>
    <p:extLst>
      <p:ext uri="{BB962C8B-B14F-4D97-AF65-F5344CB8AC3E}">
        <p14:creationId xmlns:p14="http://schemas.microsoft.com/office/powerpoint/2010/main" val="139452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09950"/>
            <a:ext cx="7024744" cy="1143000"/>
          </a:xfrm>
        </p:spPr>
        <p:txBody>
          <a:bodyPr/>
          <a:lstStyle/>
          <a:p>
            <a:pPr algn="ctr"/>
            <a:r>
              <a:rPr lang="en-US" dirty="0"/>
              <a:t>Meditation</a:t>
            </a:r>
          </a:p>
        </p:txBody>
      </p:sp>
      <p:pic>
        <p:nvPicPr>
          <p:cNvPr id="5"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325643" y="2338057"/>
            <a:ext cx="4492715" cy="324210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4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21082"/>
            <a:ext cx="7024744" cy="1143000"/>
          </a:xfrm>
        </p:spPr>
        <p:txBody>
          <a:bodyPr/>
          <a:lstStyle/>
          <a:p>
            <a:pPr algn="ctr"/>
            <a:r>
              <a:rPr lang="en-US" dirty="0"/>
              <a:t>Pause and Assess</a:t>
            </a:r>
          </a:p>
        </p:txBody>
      </p:sp>
      <p:sp>
        <p:nvSpPr>
          <p:cNvPr id="3" name="Content Placeholder 2"/>
          <p:cNvSpPr>
            <a:spLocks noGrp="1"/>
          </p:cNvSpPr>
          <p:nvPr>
            <p:ph idx="1"/>
          </p:nvPr>
        </p:nvSpPr>
        <p:spPr>
          <a:xfrm>
            <a:off x="775856" y="1617070"/>
            <a:ext cx="7689272" cy="4617475"/>
          </a:xfrm>
        </p:spPr>
        <p:txBody>
          <a:bodyPr>
            <a:noAutofit/>
          </a:bodyPr>
          <a:lstStyle/>
          <a:p>
            <a:r>
              <a:rPr lang="en-US" sz="2200" dirty="0">
                <a:solidFill>
                  <a:schemeClr val="tx1">
                    <a:lumMod val="95000"/>
                    <a:lumOff val="5000"/>
                  </a:schemeClr>
                </a:solidFill>
              </a:rPr>
              <a:t>Are you in synch with your life and soul?</a:t>
            </a:r>
          </a:p>
          <a:p>
            <a:endParaRPr lang="en-US" sz="2200" dirty="0">
              <a:solidFill>
                <a:schemeClr val="tx1">
                  <a:lumMod val="95000"/>
                  <a:lumOff val="5000"/>
                </a:schemeClr>
              </a:solidFill>
            </a:endParaRPr>
          </a:p>
          <a:p>
            <a:r>
              <a:rPr lang="en-US" sz="2200" dirty="0">
                <a:solidFill>
                  <a:schemeClr val="tx1">
                    <a:lumMod val="95000"/>
                    <a:lumOff val="5000"/>
                  </a:schemeClr>
                </a:solidFill>
              </a:rPr>
              <a:t>How would you rank your health on a scale of 1-10?</a:t>
            </a:r>
          </a:p>
          <a:p>
            <a:endParaRPr lang="en-US" sz="2200" dirty="0">
              <a:solidFill>
                <a:schemeClr val="tx1">
                  <a:lumMod val="95000"/>
                  <a:lumOff val="5000"/>
                </a:schemeClr>
              </a:solidFill>
            </a:endParaRPr>
          </a:p>
          <a:p>
            <a:r>
              <a:rPr lang="en-US" sz="2200" dirty="0">
                <a:solidFill>
                  <a:schemeClr val="tx1">
                    <a:lumMod val="95000"/>
                    <a:lumOff val="5000"/>
                  </a:schemeClr>
                </a:solidFill>
              </a:rPr>
              <a:t>What would it be like if it were a 10?</a:t>
            </a:r>
          </a:p>
          <a:p>
            <a:endParaRPr lang="en-US" sz="2200" dirty="0">
              <a:solidFill>
                <a:schemeClr val="tx1">
                  <a:lumMod val="95000"/>
                  <a:lumOff val="5000"/>
                </a:schemeClr>
              </a:solidFill>
            </a:endParaRPr>
          </a:p>
          <a:p>
            <a:r>
              <a:rPr lang="en-US" sz="2200" dirty="0">
                <a:solidFill>
                  <a:schemeClr val="tx1">
                    <a:lumMod val="95000"/>
                    <a:lumOff val="5000"/>
                  </a:schemeClr>
                </a:solidFill>
              </a:rPr>
              <a:t>How would that change your life?</a:t>
            </a:r>
          </a:p>
          <a:p>
            <a:endParaRPr lang="en-US" sz="2200" dirty="0">
              <a:solidFill>
                <a:schemeClr val="tx1">
                  <a:lumMod val="95000"/>
                  <a:lumOff val="5000"/>
                </a:schemeClr>
              </a:solidFill>
            </a:endParaRPr>
          </a:p>
          <a:p>
            <a:pPr marL="0" indent="0">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633910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Intention</a:t>
            </a:r>
          </a:p>
        </p:txBody>
      </p:sp>
      <p:sp>
        <p:nvSpPr>
          <p:cNvPr id="3" name="Content Placeholder 2"/>
          <p:cNvSpPr>
            <a:spLocks noGrp="1"/>
          </p:cNvSpPr>
          <p:nvPr>
            <p:ph idx="1"/>
          </p:nvPr>
        </p:nvSpPr>
        <p:spPr/>
        <p:txBody>
          <a:bodyPr>
            <a:normAutofit/>
          </a:bodyPr>
          <a:lstStyle/>
          <a:p>
            <a:r>
              <a:rPr lang="en-US" sz="2600" dirty="0">
                <a:solidFill>
                  <a:schemeClr val="tx1">
                    <a:lumMod val="95000"/>
                    <a:lumOff val="5000"/>
                  </a:schemeClr>
                </a:solidFill>
              </a:rPr>
              <a:t>Arriving</a:t>
            </a:r>
          </a:p>
          <a:p>
            <a:r>
              <a:rPr lang="en-US" sz="2600" dirty="0">
                <a:solidFill>
                  <a:schemeClr val="tx1">
                    <a:lumMod val="95000"/>
                    <a:lumOff val="5000"/>
                  </a:schemeClr>
                </a:solidFill>
              </a:rPr>
              <a:t>Intention Sharing</a:t>
            </a:r>
          </a:p>
          <a:p>
            <a:pPr marL="68580" indent="0">
              <a:buNone/>
            </a:pPr>
            <a:endParaRPr lang="en-US" sz="2800" dirty="0">
              <a:solidFill>
                <a:schemeClr val="tx1">
                  <a:lumMod val="95000"/>
                  <a:lumOff val="5000"/>
                </a:scheme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638168">
            <a:off x="1501574" y="3923920"/>
            <a:ext cx="2542649" cy="1688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490" y="2633479"/>
            <a:ext cx="2950490" cy="19563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65977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D77D-5CAE-F34A-9807-AFA7D59A4501}"/>
              </a:ext>
            </a:extLst>
          </p:cNvPr>
          <p:cNvSpPr>
            <a:spLocks noGrp="1"/>
          </p:cNvSpPr>
          <p:nvPr>
            <p:ph type="title"/>
          </p:nvPr>
        </p:nvSpPr>
        <p:spPr>
          <a:xfrm>
            <a:off x="0" y="158847"/>
            <a:ext cx="9144000" cy="600785"/>
          </a:xfrm>
        </p:spPr>
        <p:txBody>
          <a:bodyPr vert="horz" lIns="228600" tIns="228600" rIns="228600" bIns="0" rtlCol="0" anchor="b">
            <a:normAutofit fontScale="90000"/>
          </a:bodyPr>
          <a:lstStyle/>
          <a:p>
            <a:pPr algn="ctr" defTabSz="914400">
              <a:lnSpc>
                <a:spcPct val="80000"/>
              </a:lnSpc>
            </a:pPr>
            <a:r>
              <a:rPr lang="en-US" sz="4200" b="1" spc="-150" dirty="0">
                <a:solidFill>
                  <a:schemeClr val="tx1"/>
                </a:solidFill>
              </a:rPr>
              <a:t>The Wheel of Wellness</a:t>
            </a:r>
          </a:p>
        </p:txBody>
      </p:sp>
      <p:sp>
        <p:nvSpPr>
          <p:cNvPr id="3" name="Title 1">
            <a:extLst>
              <a:ext uri="{FF2B5EF4-FFF2-40B4-BE49-F238E27FC236}">
                <a16:creationId xmlns:a16="http://schemas.microsoft.com/office/drawing/2014/main" id="{951F9991-3A61-487B-A48C-3AB2BBFED0FC}"/>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8B9B72A4-A4A5-4FEC-89C5-E451C852F7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pic>
        <p:nvPicPr>
          <p:cNvPr id="12" name="Picture 11" descr="A close up of a logo&#10;&#10;Description automatically generated">
            <a:extLst>
              <a:ext uri="{FF2B5EF4-FFF2-40B4-BE49-F238E27FC236}">
                <a16:creationId xmlns:a16="http://schemas.microsoft.com/office/drawing/2014/main" id="{B594C88E-213D-4FDB-8B3C-3ADE6DDB8A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6804" y="740363"/>
            <a:ext cx="6350391" cy="5958790"/>
          </a:xfrm>
          <a:prstGeom prst="rect">
            <a:avLst/>
          </a:prstGeom>
        </p:spPr>
      </p:pic>
    </p:spTree>
    <p:extLst>
      <p:ext uri="{BB962C8B-B14F-4D97-AF65-F5344CB8AC3E}">
        <p14:creationId xmlns:p14="http://schemas.microsoft.com/office/powerpoint/2010/main" val="77422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428EA-DC4D-2D40-BA11-F8A1A57ABA7D}"/>
              </a:ext>
            </a:extLst>
          </p:cNvPr>
          <p:cNvSpPr/>
          <p:nvPr/>
        </p:nvSpPr>
        <p:spPr>
          <a:xfrm>
            <a:off x="2179122" y="2100575"/>
            <a:ext cx="4572000" cy="4154984"/>
          </a:xfrm>
          <a:prstGeom prst="rect">
            <a:avLst/>
          </a:prstGeom>
        </p:spPr>
        <p:txBody>
          <a:bodyPr>
            <a:spAutoFit/>
          </a:bodyPr>
          <a:lstStyle/>
          <a:p>
            <a:r>
              <a:rPr lang="en-US" sz="2400" dirty="0"/>
              <a:t>Disclaimer: </a:t>
            </a:r>
          </a:p>
          <a:p>
            <a:endParaRPr lang="en-US" sz="2400" dirty="0"/>
          </a:p>
          <a:p>
            <a:r>
              <a:rPr lang="en-US" sz="2400" dirty="0"/>
              <a:t>This is not intended as a substitute for the diagnosis, treatment and advice of a qualified licensed medical professional. The author, publisher and distributors of this workshop offer no responsibility for how this material will be used.  </a:t>
            </a:r>
            <a:endParaRPr lang="en-US" sz="2400" dirty="0">
              <a:effectLst/>
            </a:endParaRPr>
          </a:p>
        </p:txBody>
      </p:sp>
    </p:spTree>
    <p:extLst>
      <p:ext uri="{BB962C8B-B14F-4D97-AF65-F5344CB8AC3E}">
        <p14:creationId xmlns:p14="http://schemas.microsoft.com/office/powerpoint/2010/main" val="36938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502C3F2-418F-4992-AEE2-033AA92E235D}"/>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The Mind Diet</a:t>
            </a:r>
          </a:p>
          <a:p>
            <a:pPr algn="ctr"/>
            <a:endParaRPr lang="en-US" dirty="0"/>
          </a:p>
        </p:txBody>
      </p:sp>
      <p:sp>
        <p:nvSpPr>
          <p:cNvPr id="3" name="Content Placeholder 2"/>
          <p:cNvSpPr>
            <a:spLocks noGrp="1"/>
          </p:cNvSpPr>
          <p:nvPr>
            <p:ph idx="1"/>
          </p:nvPr>
        </p:nvSpPr>
        <p:spPr>
          <a:xfrm>
            <a:off x="3661172" y="1911016"/>
            <a:ext cx="5014741" cy="4171278"/>
          </a:xfrm>
        </p:spPr>
        <p:txBody>
          <a:bodyPr>
            <a:noAutofit/>
          </a:bodyPr>
          <a:lstStyle/>
          <a:p>
            <a:pPr>
              <a:buClr>
                <a:schemeClr val="tx1"/>
              </a:buClr>
              <a:buSzPct val="150000"/>
              <a:buFont typeface="Arial" panose="020B0604020202020204" pitchFamily="34" charset="0"/>
              <a:buChar char="•"/>
            </a:pPr>
            <a:r>
              <a:rPr lang="en-US" sz="2400" dirty="0"/>
              <a:t>Mind Diet Approach (2015)  used by UCLA/Buck Institute Research on Aging  (2014) and the that helped with memory loss in 9/10 patients:</a:t>
            </a:r>
          </a:p>
          <a:p>
            <a:pPr lvl="0">
              <a:buClr>
                <a:schemeClr val="tx1"/>
              </a:buClr>
              <a:buSzPct val="150000"/>
              <a:buFont typeface="Arial" panose="020B0604020202020204" pitchFamily="34" charset="0"/>
              <a:buChar char="•"/>
            </a:pPr>
            <a:r>
              <a:rPr lang="en-US" sz="2400" dirty="0"/>
              <a:t>Eliminating all simple carbohydrates, gluten and processed food from the diet, and eating more vegetables, fruits, and non-farmed fish.)</a:t>
            </a:r>
          </a:p>
        </p:txBody>
      </p:sp>
      <p:pic>
        <p:nvPicPr>
          <p:cNvPr id="9" name="Picture 8" descr="A picture containing water&#10;&#10;Description automatically generated">
            <a:extLst>
              <a:ext uri="{FF2B5EF4-FFF2-40B4-BE49-F238E27FC236}">
                <a16:creationId xmlns:a16="http://schemas.microsoft.com/office/drawing/2014/main" id="{DCEDD674-8A54-4291-9D44-6D887728CC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432B1B9B-8906-41F7-BDC2-D6A2A357C67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043" y="1911016"/>
            <a:ext cx="4276432" cy="4010174"/>
          </a:xfrm>
          <a:prstGeom prst="rect">
            <a:avLst/>
          </a:prstGeom>
        </p:spPr>
      </p:pic>
    </p:spTree>
    <p:extLst>
      <p:ext uri="{BB962C8B-B14F-4D97-AF65-F5344CB8AC3E}">
        <p14:creationId xmlns:p14="http://schemas.microsoft.com/office/powerpoint/2010/main" val="87025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B203-2804-544A-91E5-AF55D283EBE7}"/>
              </a:ext>
            </a:extLst>
          </p:cNvPr>
          <p:cNvSpPr>
            <a:spLocks noGrp="1"/>
          </p:cNvSpPr>
          <p:nvPr>
            <p:ph type="title"/>
          </p:nvPr>
        </p:nvSpPr>
        <p:spPr/>
        <p:txBody>
          <a:bodyPr/>
          <a:lstStyle/>
          <a:p>
            <a:pPr>
              <a:defRPr/>
            </a:pPr>
            <a:r>
              <a:rPr lang="en-US" dirty="0"/>
              <a:t>Research</a:t>
            </a:r>
          </a:p>
        </p:txBody>
      </p:sp>
      <p:sp>
        <p:nvSpPr>
          <p:cNvPr id="3" name="Content Placeholder 2">
            <a:extLst>
              <a:ext uri="{FF2B5EF4-FFF2-40B4-BE49-F238E27FC236}">
                <a16:creationId xmlns:a16="http://schemas.microsoft.com/office/drawing/2014/main" id="{F8CD7439-87E0-384D-9C01-F09A87596D3D}"/>
              </a:ext>
            </a:extLst>
          </p:cNvPr>
          <p:cNvSpPr>
            <a:spLocks noGrp="1"/>
          </p:cNvSpPr>
          <p:nvPr>
            <p:ph idx="1"/>
          </p:nvPr>
        </p:nvSpPr>
        <p:spPr/>
        <p:txBody>
          <a:bodyPr/>
          <a:lstStyle/>
          <a:p>
            <a:pPr marL="0" indent="0">
              <a:buFont typeface="Wingdings" pitchFamily="2" charset="2"/>
              <a:buNone/>
              <a:defRPr/>
            </a:pPr>
            <a:endParaRPr lang="en-US" dirty="0">
              <a:effectLst/>
            </a:endParaRPr>
          </a:p>
          <a:p>
            <a:pPr>
              <a:defRPr/>
            </a:pPr>
            <a:r>
              <a:rPr lang="en-US" dirty="0">
                <a:effectLst/>
              </a:rPr>
              <a:t>A Mediterranean-style diet replete with fresh fruits and vegetables, whole grains, beans, nuts, fish, low-fat dairy and olive oil. In a major study called MIND </a:t>
            </a:r>
            <a:r>
              <a:rPr lang="en-US" i="1" dirty="0">
                <a:effectLst/>
              </a:rPr>
              <a:t>(</a:t>
            </a:r>
            <a:r>
              <a:rPr lang="en-US" i="1" dirty="0">
                <a:effectLst/>
                <a:hlinkClick r:id="rId2"/>
              </a:rPr>
              <a:t>https://www.ncbi.nlm.nih.gov/pmc/articles/PMC4532650/</a:t>
            </a:r>
            <a:r>
              <a:rPr lang="en-US" i="1" dirty="0">
                <a:effectLst/>
              </a:rPr>
              <a:t>)</a:t>
            </a:r>
            <a:r>
              <a:rPr lang="en-US" dirty="0">
                <a:effectLst/>
              </a:rPr>
              <a:t>,</a:t>
            </a:r>
          </a:p>
          <a:p>
            <a:pPr>
              <a:defRPr/>
            </a:pPr>
            <a:r>
              <a:rPr lang="en-US" dirty="0">
                <a:effectLst/>
              </a:rPr>
              <a:t> </a:t>
            </a:r>
            <a:r>
              <a:rPr lang="en-US" dirty="0"/>
              <a:t>S</a:t>
            </a:r>
            <a:r>
              <a:rPr lang="en-US" dirty="0">
                <a:effectLst/>
              </a:rPr>
              <a:t>eniors who adopted such a diet and limited their salt intake had a 35 percent lower risk for cognitive decline as they aged, and strict adherence to the diet cut the risk by more than 50 percent.</a:t>
            </a:r>
          </a:p>
          <a:p>
            <a:pPr>
              <a:defRPr/>
            </a:pPr>
            <a:endParaRPr lang="en-US" dirty="0"/>
          </a:p>
        </p:txBody>
      </p:sp>
    </p:spTree>
    <p:extLst>
      <p:ext uri="{BB962C8B-B14F-4D97-AF65-F5344CB8AC3E}">
        <p14:creationId xmlns:p14="http://schemas.microsoft.com/office/powerpoint/2010/main" val="79745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103B8F0-3995-AA41-9775-575CECD5F22B}"/>
              </a:ext>
            </a:extLst>
          </p:cNvPr>
          <p:cNvSpPr>
            <a:spLocks noGrp="1" noChangeArrowheads="1"/>
          </p:cNvSpPr>
          <p:nvPr>
            <p:ph type="title"/>
          </p:nvPr>
        </p:nvSpPr>
        <p:spPr/>
        <p:txBody>
          <a:bodyPr/>
          <a:lstStyle/>
          <a:p>
            <a:pPr eaLnBrk="1" hangingPunct="1">
              <a:defRPr/>
            </a:pPr>
            <a:r>
              <a:rPr lang="en-US" altLang="en-US"/>
              <a:t>The Mediterranean Diet</a:t>
            </a:r>
          </a:p>
        </p:txBody>
      </p:sp>
      <p:sp>
        <p:nvSpPr>
          <p:cNvPr id="21507" name="Rectangle 3">
            <a:extLst>
              <a:ext uri="{FF2B5EF4-FFF2-40B4-BE49-F238E27FC236}">
                <a16:creationId xmlns:a16="http://schemas.microsoft.com/office/drawing/2014/main" id="{030D61E2-CB77-9642-A77E-0133826EEB73}"/>
              </a:ext>
            </a:extLst>
          </p:cNvPr>
          <p:cNvSpPr>
            <a:spLocks noGrp="1" noChangeArrowheads="1"/>
          </p:cNvSpPr>
          <p:nvPr>
            <p:ph type="body" idx="1"/>
          </p:nvPr>
        </p:nvSpPr>
        <p:spPr/>
        <p:txBody>
          <a:bodyPr>
            <a:normAutofit lnSpcReduction="10000"/>
          </a:bodyPr>
          <a:lstStyle/>
          <a:p>
            <a:pPr eaLnBrk="1" hangingPunct="1">
              <a:lnSpc>
                <a:spcPct val="90000"/>
              </a:lnSpc>
              <a:buFont typeface="Wingdings" pitchFamily="2" charset="2"/>
              <a:buNone/>
              <a:defRPr/>
            </a:pPr>
            <a:r>
              <a:rPr lang="en-US" altLang="en-US" dirty="0"/>
              <a:t>		</a:t>
            </a:r>
            <a:r>
              <a:rPr lang="en-US" altLang="en-US" sz="2400" dirty="0"/>
              <a:t>45% calories from complex carbohydrates</a:t>
            </a:r>
          </a:p>
          <a:p>
            <a:pPr eaLnBrk="1" hangingPunct="1">
              <a:lnSpc>
                <a:spcPct val="90000"/>
              </a:lnSpc>
              <a:buFont typeface="Wingdings" pitchFamily="2" charset="2"/>
              <a:buNone/>
              <a:defRPr/>
            </a:pPr>
            <a:r>
              <a:rPr lang="en-US" altLang="en-US" sz="2400" dirty="0"/>
              <a:t>		20-35% calories from fat</a:t>
            </a:r>
          </a:p>
          <a:p>
            <a:pPr eaLnBrk="1" hangingPunct="1">
              <a:lnSpc>
                <a:spcPct val="90000"/>
              </a:lnSpc>
              <a:buFont typeface="Wingdings" pitchFamily="2" charset="2"/>
              <a:buNone/>
              <a:defRPr/>
            </a:pPr>
            <a:r>
              <a:rPr lang="en-US" altLang="en-US" sz="2400" dirty="0"/>
              <a:t>		10-35% calories from protein</a:t>
            </a:r>
          </a:p>
          <a:p>
            <a:pPr eaLnBrk="1" hangingPunct="1">
              <a:lnSpc>
                <a:spcPct val="90000"/>
              </a:lnSpc>
              <a:buFont typeface="Wingdings" pitchFamily="2" charset="2"/>
              <a:buNone/>
              <a:defRPr/>
            </a:pPr>
            <a:r>
              <a:rPr lang="en-US" altLang="en-US" sz="2400" dirty="0"/>
              <a:t>	The Mediterranean diet lowers the odds of getting a heart attack by more than 50% in studies.</a:t>
            </a:r>
          </a:p>
          <a:p>
            <a:pPr eaLnBrk="1" hangingPunct="1">
              <a:lnSpc>
                <a:spcPct val="90000"/>
              </a:lnSpc>
              <a:buFont typeface="Wingdings" pitchFamily="2" charset="2"/>
              <a:buNone/>
              <a:defRPr/>
            </a:pPr>
            <a:endParaRPr lang="en-US" altLang="en-US" sz="2400" dirty="0"/>
          </a:p>
          <a:p>
            <a:pPr eaLnBrk="1" hangingPunct="1">
              <a:lnSpc>
                <a:spcPct val="90000"/>
              </a:lnSpc>
              <a:buFont typeface="Wingdings" pitchFamily="2" charset="2"/>
              <a:buNone/>
              <a:defRPr/>
            </a:pPr>
            <a:r>
              <a:rPr lang="en-US" altLang="en-US" sz="2400" dirty="0"/>
              <a:t>	Nothing replaces a natural diet consisting of WHOLE foods, pesticide free, free-range, organic.</a:t>
            </a:r>
          </a:p>
        </p:txBody>
      </p:sp>
    </p:spTree>
    <p:extLst>
      <p:ext uri="{BB962C8B-B14F-4D97-AF65-F5344CB8AC3E}">
        <p14:creationId xmlns:p14="http://schemas.microsoft.com/office/powerpoint/2010/main" val="394540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70E9CD2-85EA-4C8F-B69B-4091EAB6F861}"/>
              </a:ext>
            </a:extLst>
          </p:cNvPr>
          <p:cNvGraphicFramePr>
            <a:graphicFrameLocks noGrp="1"/>
          </p:cNvGraphicFramePr>
          <p:nvPr>
            <p:ph idx="1"/>
            <p:extLst>
              <p:ext uri="{D42A27DB-BD31-4B8C-83A1-F6EECF244321}">
                <p14:modId xmlns:p14="http://schemas.microsoft.com/office/powerpoint/2010/main" val="525123295"/>
              </p:ext>
            </p:extLst>
          </p:nvPr>
        </p:nvGraphicFramePr>
        <p:xfrm>
          <a:off x="603504" y="798444"/>
          <a:ext cx="4505467" cy="5257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9BBC06FD-3BB6-4974-A090-7474525BB40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0E0475CB-66E8-4E26-8851-40A3851B4A0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2" name="TextBox 11">
            <a:extLst>
              <a:ext uri="{FF2B5EF4-FFF2-40B4-BE49-F238E27FC236}">
                <a16:creationId xmlns:a16="http://schemas.microsoft.com/office/drawing/2014/main" id="{4CC3013F-168F-4FF1-8F58-9F09C1D6A75C}"/>
              </a:ext>
            </a:extLst>
          </p:cNvPr>
          <p:cNvSpPr txBox="1"/>
          <p:nvPr/>
        </p:nvSpPr>
        <p:spPr>
          <a:xfrm>
            <a:off x="221633" y="239484"/>
            <a:ext cx="8700736" cy="1231106"/>
          </a:xfrm>
          <a:prstGeom prst="rect">
            <a:avLst/>
          </a:prstGeom>
          <a:noFill/>
        </p:spPr>
        <p:txBody>
          <a:bodyPr wrap="square" rtlCol="0">
            <a:spAutoFit/>
          </a:bodyPr>
          <a:lstStyle/>
          <a:p>
            <a:pPr algn="ctr"/>
            <a:r>
              <a:rPr lang="en-US" sz="2800" b="1" dirty="0"/>
              <a:t>The Mind Diet:</a:t>
            </a:r>
          </a:p>
          <a:p>
            <a:pPr algn="ctr"/>
            <a:r>
              <a:rPr lang="en-US" sz="2800" b="1" dirty="0"/>
              <a:t>Avoiding 4 Brain Damaging Foods</a:t>
            </a:r>
          </a:p>
          <a:p>
            <a:pPr algn="ctr"/>
            <a:endParaRPr lang="en-US" dirty="0"/>
          </a:p>
        </p:txBody>
      </p:sp>
      <p:sp>
        <p:nvSpPr>
          <p:cNvPr id="2" name="TextBox 1">
            <a:extLst>
              <a:ext uri="{FF2B5EF4-FFF2-40B4-BE49-F238E27FC236}">
                <a16:creationId xmlns:a16="http://schemas.microsoft.com/office/drawing/2014/main" id="{3B6DA9DD-A5EB-AE48-A7BE-3C909714EC9A}"/>
              </a:ext>
            </a:extLst>
          </p:cNvPr>
          <p:cNvSpPr txBox="1"/>
          <p:nvPr/>
        </p:nvSpPr>
        <p:spPr>
          <a:xfrm>
            <a:off x="4572000" y="2029550"/>
            <a:ext cx="2025406" cy="3046988"/>
          </a:xfrm>
          <a:prstGeom prst="rect">
            <a:avLst/>
          </a:prstGeom>
          <a:noFill/>
        </p:spPr>
        <p:txBody>
          <a:bodyPr wrap="square" rtlCol="0">
            <a:spAutoFit/>
          </a:bodyPr>
          <a:lstStyle/>
          <a:p>
            <a:r>
              <a:rPr lang="en-US" sz="2400" dirty="0"/>
              <a:t>The Whites</a:t>
            </a:r>
          </a:p>
          <a:p>
            <a:endParaRPr lang="en-US" sz="2400" dirty="0"/>
          </a:p>
          <a:p>
            <a:r>
              <a:rPr lang="en-US" sz="2400" dirty="0"/>
              <a:t>The Blacks</a:t>
            </a:r>
          </a:p>
          <a:p>
            <a:endParaRPr lang="en-US" sz="2400" dirty="0"/>
          </a:p>
          <a:p>
            <a:r>
              <a:rPr lang="en-US" sz="2400" dirty="0"/>
              <a:t>The Fakes</a:t>
            </a:r>
          </a:p>
          <a:p>
            <a:endParaRPr lang="en-US" sz="2400" dirty="0"/>
          </a:p>
          <a:p>
            <a:r>
              <a:rPr lang="en-US" sz="2400" dirty="0"/>
              <a:t>Alcohol in excess</a:t>
            </a:r>
          </a:p>
        </p:txBody>
      </p:sp>
    </p:spTree>
    <p:extLst>
      <p:ext uri="{BB962C8B-B14F-4D97-AF65-F5344CB8AC3E}">
        <p14:creationId xmlns:p14="http://schemas.microsoft.com/office/powerpoint/2010/main" val="416596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BC06FD-3BB6-4974-A090-7474525BB40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sp>
        <p:nvSpPr>
          <p:cNvPr id="9" name="TextBox 8">
            <a:extLst>
              <a:ext uri="{FF2B5EF4-FFF2-40B4-BE49-F238E27FC236}">
                <a16:creationId xmlns:a16="http://schemas.microsoft.com/office/drawing/2014/main" id="{A5E492B6-C302-410B-B6D3-203086B54943}"/>
              </a:ext>
            </a:extLst>
          </p:cNvPr>
          <p:cNvSpPr txBox="1"/>
          <p:nvPr/>
        </p:nvSpPr>
        <p:spPr>
          <a:xfrm>
            <a:off x="1273628" y="265773"/>
            <a:ext cx="6368143" cy="1123611"/>
          </a:xfrm>
          <a:prstGeom prst="rect">
            <a:avLst/>
          </a:prstGeom>
        </p:spPr>
        <p:txBody>
          <a:bodyPr vert="horz" lIns="91440" tIns="45720" rIns="91440" bIns="45720" rtlCol="0" anchor="t">
            <a:normAutofit/>
          </a:bodyPr>
          <a:lstStyle/>
          <a:p>
            <a:pPr algn="ctr">
              <a:spcBef>
                <a:spcPct val="0"/>
              </a:spcBef>
              <a:spcAft>
                <a:spcPts val="600"/>
              </a:spcAft>
            </a:pPr>
            <a:r>
              <a:rPr lang="en-US" sz="4200" b="1" dirty="0">
                <a:solidFill>
                  <a:srgbClr val="FFFFFF"/>
                </a:solidFill>
                <a:latin typeface="+mj-lt"/>
                <a:ea typeface="+mj-ea"/>
                <a:cs typeface="+mj-cs"/>
              </a:rPr>
              <a:t>The Mind Diet</a:t>
            </a:r>
          </a:p>
          <a:p>
            <a:pPr algn="ctr">
              <a:spcBef>
                <a:spcPct val="0"/>
              </a:spcBef>
              <a:spcAft>
                <a:spcPts val="600"/>
              </a:spcAft>
            </a:pPr>
            <a:endParaRPr lang="en-US" sz="4200" b="1" dirty="0">
              <a:solidFill>
                <a:srgbClr val="FFFFFF"/>
              </a:solidFill>
              <a:latin typeface="+mj-lt"/>
              <a:ea typeface="+mj-ea"/>
              <a:cs typeface="+mj-cs"/>
            </a:endParaRPr>
          </a:p>
        </p:txBody>
      </p:sp>
      <p:sp>
        <p:nvSpPr>
          <p:cNvPr id="10" name="Content Placeholder 2">
            <a:extLst>
              <a:ext uri="{FF2B5EF4-FFF2-40B4-BE49-F238E27FC236}">
                <a16:creationId xmlns:a16="http://schemas.microsoft.com/office/drawing/2014/main" id="{AD817A9C-B3BB-4DDB-96AE-B0927E3CCBF2}"/>
              </a:ext>
            </a:extLst>
          </p:cNvPr>
          <p:cNvSpPr>
            <a:spLocks noGrp="1"/>
          </p:cNvSpPr>
          <p:nvPr>
            <p:ph idx="1"/>
          </p:nvPr>
        </p:nvSpPr>
        <p:spPr>
          <a:xfrm>
            <a:off x="2831156" y="1852749"/>
            <a:ext cx="5550843" cy="4470821"/>
          </a:xfrm>
        </p:spPr>
        <p:txBody>
          <a:bodyPr vert="horz" lIns="91440" tIns="45720" rIns="91440" bIns="45720" rtlCol="0">
            <a:normAutofit/>
          </a:bodyPr>
          <a:lstStyle/>
          <a:p>
            <a:pPr marL="0" lvl="0" indent="0">
              <a:buNone/>
            </a:pPr>
            <a:r>
              <a:rPr lang="en-US" sz="2800" dirty="0"/>
              <a:t>There are 15 dietary components shown to powerfully impact neurological function:</a:t>
            </a:r>
          </a:p>
        </p:txBody>
      </p:sp>
      <p:sp>
        <p:nvSpPr>
          <p:cNvPr id="11" name="Title 1">
            <a:extLst>
              <a:ext uri="{FF2B5EF4-FFF2-40B4-BE49-F238E27FC236}">
                <a16:creationId xmlns:a16="http://schemas.microsoft.com/office/drawing/2014/main" id="{0586BC7A-3759-42E2-BB09-BD4184EF14DA}"/>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13" name="Picture 12" descr="A picture containing water&#10;&#10;Description automatically generated">
            <a:extLst>
              <a:ext uri="{FF2B5EF4-FFF2-40B4-BE49-F238E27FC236}">
                <a16:creationId xmlns:a16="http://schemas.microsoft.com/office/drawing/2014/main" id="{A4FF378D-4701-40E6-80FC-F2A5FB78B6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144363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CFC5A-62AC-B747-92AD-0D06F8DADE67}"/>
              </a:ext>
            </a:extLst>
          </p:cNvPr>
          <p:cNvSpPr>
            <a:spLocks noGrp="1"/>
          </p:cNvSpPr>
          <p:nvPr>
            <p:ph idx="1"/>
          </p:nvPr>
        </p:nvSpPr>
        <p:spPr>
          <a:xfrm>
            <a:off x="4131418" y="1452564"/>
            <a:ext cx="4671207" cy="3678237"/>
          </a:xfrm>
        </p:spPr>
        <p:txBody>
          <a:bodyPr>
            <a:noAutofit/>
          </a:bodyPr>
          <a:lstStyle/>
          <a:p>
            <a:pPr>
              <a:lnSpc>
                <a:spcPct val="110000"/>
              </a:lnSpc>
              <a:buClr>
                <a:schemeClr val="tx1"/>
              </a:buClr>
              <a:buSzPct val="150000"/>
              <a:buFont typeface="Arial" panose="020B0604020202020204" pitchFamily="34" charset="0"/>
              <a:buChar char="•"/>
            </a:pPr>
            <a:r>
              <a:rPr lang="en-US" dirty="0"/>
              <a:t>Green leafy vegetables</a:t>
            </a:r>
          </a:p>
          <a:p>
            <a:pPr>
              <a:lnSpc>
                <a:spcPct val="110000"/>
              </a:lnSpc>
              <a:buClr>
                <a:schemeClr val="tx1"/>
              </a:buClr>
              <a:buSzPct val="150000"/>
              <a:buFont typeface="Arial" panose="020B0604020202020204" pitchFamily="34" charset="0"/>
              <a:buChar char="•"/>
            </a:pPr>
            <a:r>
              <a:rPr lang="en-US" dirty="0"/>
              <a:t>Other vegetables</a:t>
            </a:r>
          </a:p>
          <a:p>
            <a:pPr>
              <a:lnSpc>
                <a:spcPct val="110000"/>
              </a:lnSpc>
              <a:buClr>
                <a:schemeClr val="tx1"/>
              </a:buClr>
              <a:buSzPct val="150000"/>
              <a:buFont typeface="Arial" panose="020B0604020202020204" pitchFamily="34" charset="0"/>
              <a:buChar char="•"/>
            </a:pPr>
            <a:r>
              <a:rPr lang="en-US" dirty="0"/>
              <a:t>Nuts</a:t>
            </a:r>
          </a:p>
          <a:p>
            <a:pPr>
              <a:lnSpc>
                <a:spcPct val="110000"/>
              </a:lnSpc>
              <a:buClr>
                <a:schemeClr val="tx1"/>
              </a:buClr>
              <a:buSzPct val="150000"/>
              <a:buFont typeface="Arial" panose="020B0604020202020204" pitchFamily="34" charset="0"/>
              <a:buChar char="•"/>
            </a:pPr>
            <a:r>
              <a:rPr lang="en-US" dirty="0"/>
              <a:t>Berries</a:t>
            </a:r>
          </a:p>
          <a:p>
            <a:pPr>
              <a:lnSpc>
                <a:spcPct val="110000"/>
              </a:lnSpc>
              <a:buClr>
                <a:schemeClr val="tx1"/>
              </a:buClr>
              <a:buSzPct val="150000"/>
              <a:buFont typeface="Arial" panose="020B0604020202020204" pitchFamily="34" charset="0"/>
              <a:buChar char="•"/>
            </a:pPr>
            <a:r>
              <a:rPr lang="en-US" dirty="0"/>
              <a:t>Beans</a:t>
            </a:r>
          </a:p>
          <a:p>
            <a:pPr>
              <a:lnSpc>
                <a:spcPct val="110000"/>
              </a:lnSpc>
              <a:buClr>
                <a:schemeClr val="tx1"/>
              </a:buClr>
              <a:buSzPct val="150000"/>
              <a:buFont typeface="Arial" panose="020B0604020202020204" pitchFamily="34" charset="0"/>
              <a:buChar char="•"/>
            </a:pPr>
            <a:r>
              <a:rPr lang="en-US" dirty="0"/>
              <a:t>Whole Grains</a:t>
            </a:r>
          </a:p>
          <a:p>
            <a:pPr>
              <a:lnSpc>
                <a:spcPct val="110000"/>
              </a:lnSpc>
              <a:buClr>
                <a:schemeClr val="tx1"/>
              </a:buClr>
              <a:buSzPct val="150000"/>
              <a:buFont typeface="Arial" panose="020B0604020202020204" pitchFamily="34" charset="0"/>
              <a:buChar char="•"/>
            </a:pPr>
            <a:r>
              <a:rPr lang="en-US" dirty="0"/>
              <a:t>Fish</a:t>
            </a:r>
          </a:p>
          <a:p>
            <a:pPr>
              <a:lnSpc>
                <a:spcPct val="110000"/>
              </a:lnSpc>
              <a:buClr>
                <a:schemeClr val="tx1"/>
              </a:buClr>
              <a:buSzPct val="150000"/>
              <a:buFont typeface="Arial" panose="020B0604020202020204" pitchFamily="34" charset="0"/>
              <a:buChar char="•"/>
            </a:pPr>
            <a:r>
              <a:rPr lang="en-US" dirty="0"/>
              <a:t>Poultry</a:t>
            </a:r>
          </a:p>
          <a:p>
            <a:pPr>
              <a:lnSpc>
                <a:spcPct val="110000"/>
              </a:lnSpc>
              <a:buClr>
                <a:schemeClr val="tx1"/>
              </a:buClr>
              <a:buSzPct val="150000"/>
              <a:buFont typeface="Arial" panose="020B0604020202020204" pitchFamily="34" charset="0"/>
              <a:buChar char="•"/>
            </a:pPr>
            <a:r>
              <a:rPr lang="en-US" dirty="0"/>
              <a:t>Olive Oil</a:t>
            </a:r>
          </a:p>
          <a:p>
            <a:pPr>
              <a:lnSpc>
                <a:spcPct val="110000"/>
              </a:lnSpc>
              <a:buClr>
                <a:schemeClr val="tx1"/>
              </a:buClr>
              <a:buSzPct val="150000"/>
              <a:buFont typeface="Arial" panose="020B0604020202020204" pitchFamily="34" charset="0"/>
              <a:buChar char="•"/>
            </a:pPr>
            <a:r>
              <a:rPr lang="en-US" dirty="0"/>
              <a:t>Wine</a:t>
            </a:r>
          </a:p>
        </p:txBody>
      </p:sp>
      <p:sp>
        <p:nvSpPr>
          <p:cNvPr id="4" name="Title 1">
            <a:extLst>
              <a:ext uri="{FF2B5EF4-FFF2-40B4-BE49-F238E27FC236}">
                <a16:creationId xmlns:a16="http://schemas.microsoft.com/office/drawing/2014/main" id="{B72C9D4B-D8DB-497B-A92A-E71138673E51}"/>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dirty="0"/>
          </a:p>
        </p:txBody>
      </p:sp>
      <p:pic>
        <p:nvPicPr>
          <p:cNvPr id="10" name="Picture 9" descr="A picture containing water&#10;&#10;Description automatically generated">
            <a:extLst>
              <a:ext uri="{FF2B5EF4-FFF2-40B4-BE49-F238E27FC236}">
                <a16:creationId xmlns:a16="http://schemas.microsoft.com/office/drawing/2014/main" id="{D1F5850D-7662-491F-81EA-25D8D31CA1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pic>
        <p:nvPicPr>
          <p:cNvPr id="14" name="Picture 13" descr="A variety of fresh fruit and vegetables&#10;&#10;Description automatically generated">
            <a:extLst>
              <a:ext uri="{FF2B5EF4-FFF2-40B4-BE49-F238E27FC236}">
                <a16:creationId xmlns:a16="http://schemas.microsoft.com/office/drawing/2014/main" id="{DB3E6BE0-B000-4D39-AC24-CE696638645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565" y="1816557"/>
            <a:ext cx="3251711" cy="3314244"/>
          </a:xfrm>
          <a:prstGeom prst="rect">
            <a:avLst/>
          </a:prstGeom>
        </p:spPr>
      </p:pic>
      <p:sp>
        <p:nvSpPr>
          <p:cNvPr id="18" name="TextBox 17">
            <a:extLst>
              <a:ext uri="{FF2B5EF4-FFF2-40B4-BE49-F238E27FC236}">
                <a16:creationId xmlns:a16="http://schemas.microsoft.com/office/drawing/2014/main" id="{B776AB48-1A27-438B-9244-9288E0602C71}"/>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The Mind Diet</a:t>
            </a:r>
          </a:p>
          <a:p>
            <a:pPr algn="ctr"/>
            <a:endParaRPr lang="en-US" dirty="0"/>
          </a:p>
        </p:txBody>
      </p:sp>
    </p:spTree>
    <p:extLst>
      <p:ext uri="{BB962C8B-B14F-4D97-AF65-F5344CB8AC3E}">
        <p14:creationId xmlns:p14="http://schemas.microsoft.com/office/powerpoint/2010/main" val="220746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5998-3E3C-044D-AA1B-C33CD4C84288}"/>
              </a:ext>
            </a:extLst>
          </p:cNvPr>
          <p:cNvSpPr>
            <a:spLocks noGrp="1"/>
          </p:cNvSpPr>
          <p:nvPr>
            <p:ph type="title"/>
          </p:nvPr>
        </p:nvSpPr>
        <p:spPr/>
        <p:txBody>
          <a:bodyPr/>
          <a:lstStyle/>
          <a:p>
            <a:pPr>
              <a:defRPr/>
            </a:pPr>
            <a:r>
              <a:rPr lang="en-US" dirty="0"/>
              <a:t>Rainbow Colors</a:t>
            </a:r>
          </a:p>
        </p:txBody>
      </p:sp>
      <p:sp>
        <p:nvSpPr>
          <p:cNvPr id="3" name="Content Placeholder 2">
            <a:extLst>
              <a:ext uri="{FF2B5EF4-FFF2-40B4-BE49-F238E27FC236}">
                <a16:creationId xmlns:a16="http://schemas.microsoft.com/office/drawing/2014/main" id="{AD81114B-671D-904A-8B33-5373C70F0C5A}"/>
              </a:ext>
            </a:extLst>
          </p:cNvPr>
          <p:cNvSpPr>
            <a:spLocks noGrp="1"/>
          </p:cNvSpPr>
          <p:nvPr>
            <p:ph idx="1"/>
          </p:nvPr>
        </p:nvSpPr>
        <p:spPr/>
        <p:txBody>
          <a:bodyPr/>
          <a:lstStyle/>
          <a:p>
            <a:pPr>
              <a:defRPr/>
            </a:pPr>
            <a:r>
              <a:rPr lang="en-US" dirty="0">
                <a:effectLst/>
              </a:rPr>
              <a:t>Phytonutrients are responsible for the “rainbow colors” found in fruits and vegetables such as the red in cherries, the blue in blueberries, the orange in squash, oranges and carrots, and the dark green in spinach. </a:t>
            </a:r>
          </a:p>
          <a:p>
            <a:pPr>
              <a:defRPr/>
            </a:pPr>
            <a:endParaRPr lang="en-US" dirty="0"/>
          </a:p>
          <a:p>
            <a:pPr>
              <a:defRPr/>
            </a:pPr>
            <a:r>
              <a:rPr lang="en-US" dirty="0">
                <a:effectLst/>
              </a:rPr>
              <a:t>These brightly-colored phytonutrients defend our cells by helping maintain DNA stability from damage caused by oxidative stress.</a:t>
            </a:r>
          </a:p>
          <a:p>
            <a:pPr>
              <a:defRPr/>
            </a:pPr>
            <a:endParaRPr lang="en-US" dirty="0"/>
          </a:p>
        </p:txBody>
      </p:sp>
    </p:spTree>
    <p:extLst>
      <p:ext uri="{BB962C8B-B14F-4D97-AF65-F5344CB8AC3E}">
        <p14:creationId xmlns:p14="http://schemas.microsoft.com/office/powerpoint/2010/main" val="103588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BFEF-C0BD-B547-A7EA-459DF2578821}"/>
              </a:ext>
            </a:extLst>
          </p:cNvPr>
          <p:cNvSpPr>
            <a:spLocks noGrp="1"/>
          </p:cNvSpPr>
          <p:nvPr>
            <p:ph type="title"/>
          </p:nvPr>
        </p:nvSpPr>
        <p:spPr/>
        <p:txBody>
          <a:bodyPr/>
          <a:lstStyle/>
          <a:p>
            <a:pPr>
              <a:defRPr/>
            </a:pPr>
            <a:r>
              <a:rPr lang="en-US" dirty="0"/>
              <a:t>Greens</a:t>
            </a:r>
          </a:p>
        </p:txBody>
      </p:sp>
      <p:sp>
        <p:nvSpPr>
          <p:cNvPr id="3" name="Content Placeholder 2">
            <a:extLst>
              <a:ext uri="{FF2B5EF4-FFF2-40B4-BE49-F238E27FC236}">
                <a16:creationId xmlns:a16="http://schemas.microsoft.com/office/drawing/2014/main" id="{1E9D9406-1B69-CF48-8778-DE293F8C342F}"/>
              </a:ext>
            </a:extLst>
          </p:cNvPr>
          <p:cNvSpPr>
            <a:spLocks noGrp="1"/>
          </p:cNvSpPr>
          <p:nvPr>
            <p:ph idx="1"/>
          </p:nvPr>
        </p:nvSpPr>
        <p:spPr/>
        <p:txBody>
          <a:bodyPr>
            <a:normAutofit/>
          </a:bodyPr>
          <a:lstStyle/>
          <a:p>
            <a:pPr>
              <a:defRPr/>
            </a:pPr>
            <a:r>
              <a:rPr lang="en-US" sz="2400" dirty="0">
                <a:effectLst/>
              </a:rPr>
              <a:t>In 2015, researchers at Rush University in Chicago evaluated the diet and mental function of 950 elderly people.</a:t>
            </a:r>
          </a:p>
          <a:p>
            <a:pPr>
              <a:defRPr/>
            </a:pPr>
            <a:endParaRPr lang="en-US" sz="2400" dirty="0"/>
          </a:p>
          <a:p>
            <a:pPr>
              <a:defRPr/>
            </a:pPr>
            <a:endParaRPr lang="en-US" sz="2400" dirty="0">
              <a:effectLst/>
            </a:endParaRPr>
          </a:p>
          <a:p>
            <a:pPr>
              <a:defRPr/>
            </a:pPr>
            <a:r>
              <a:rPr lang="en-US" sz="2400" dirty="0">
                <a:effectLst/>
              </a:rPr>
              <a:t> Those participants who ate leafy green vegetables, such as spinach and kale, once or twice a day experienced significantly less cognitive decline than those who didn’t</a:t>
            </a:r>
            <a:endParaRPr lang="en-US" sz="2400" dirty="0"/>
          </a:p>
        </p:txBody>
      </p:sp>
    </p:spTree>
    <p:extLst>
      <p:ext uri="{BB962C8B-B14F-4D97-AF65-F5344CB8AC3E}">
        <p14:creationId xmlns:p14="http://schemas.microsoft.com/office/powerpoint/2010/main" val="178211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2595-4F21-C947-8131-C0837C6A1C76}"/>
              </a:ext>
            </a:extLst>
          </p:cNvPr>
          <p:cNvSpPr>
            <a:spLocks noGrp="1"/>
          </p:cNvSpPr>
          <p:nvPr>
            <p:ph type="title"/>
          </p:nvPr>
        </p:nvSpPr>
        <p:spPr/>
        <p:txBody>
          <a:bodyPr/>
          <a:lstStyle/>
          <a:p>
            <a:pPr>
              <a:defRPr/>
            </a:pPr>
            <a:r>
              <a:rPr lang="en-US" dirty="0"/>
              <a:t>Greens</a:t>
            </a:r>
          </a:p>
        </p:txBody>
      </p:sp>
      <p:sp>
        <p:nvSpPr>
          <p:cNvPr id="3" name="Content Placeholder 2">
            <a:extLst>
              <a:ext uri="{FF2B5EF4-FFF2-40B4-BE49-F238E27FC236}">
                <a16:creationId xmlns:a16="http://schemas.microsoft.com/office/drawing/2014/main" id="{AA913AC5-1F5A-264E-B9E1-4402AF1619D7}"/>
              </a:ext>
            </a:extLst>
          </p:cNvPr>
          <p:cNvSpPr>
            <a:spLocks noGrp="1"/>
          </p:cNvSpPr>
          <p:nvPr>
            <p:ph idx="1"/>
          </p:nvPr>
        </p:nvSpPr>
        <p:spPr/>
        <p:txBody>
          <a:bodyPr/>
          <a:lstStyle/>
          <a:p>
            <a:pPr>
              <a:defRPr/>
            </a:pPr>
            <a:r>
              <a:rPr lang="en-US" sz="2400" dirty="0">
                <a:effectLst/>
              </a:rPr>
              <a:t>In fact, participants who ate greens halted their mental decline by an average of 11 years.</a:t>
            </a:r>
          </a:p>
          <a:p>
            <a:pPr>
              <a:defRPr/>
            </a:pPr>
            <a:endParaRPr lang="en-US" dirty="0"/>
          </a:p>
          <a:p>
            <a:pPr>
              <a:defRPr/>
            </a:pPr>
            <a:endParaRPr lang="en-US" dirty="0">
              <a:effectLst/>
            </a:endParaRPr>
          </a:p>
          <a:p>
            <a:pPr>
              <a:defRPr/>
            </a:pPr>
            <a:endParaRPr lang="en-US" dirty="0"/>
          </a:p>
          <a:p>
            <a:pPr>
              <a:defRPr/>
            </a:pPr>
            <a:endParaRPr lang="en-US" dirty="0">
              <a:effectLst/>
            </a:endParaRPr>
          </a:p>
          <a:p>
            <a:pPr>
              <a:defRPr/>
            </a:pPr>
            <a:r>
              <a:rPr lang="en-US" dirty="0">
                <a:effectLst/>
              </a:rPr>
              <a:t> </a:t>
            </a:r>
            <a:r>
              <a:rPr lang="en-US" i="1" dirty="0">
                <a:effectLst/>
              </a:rPr>
              <a:t>http://</a:t>
            </a:r>
            <a:r>
              <a:rPr lang="en-US" i="1" dirty="0" err="1">
                <a:effectLst/>
              </a:rPr>
              <a:t>www.sciencedaily.com</a:t>
            </a:r>
            <a:r>
              <a:rPr lang="en-US" i="1" dirty="0">
                <a:effectLst/>
              </a:rPr>
              <a:t>/releases/2015/03/150330112227.htm.</a:t>
            </a:r>
            <a:endParaRPr lang="en-US" dirty="0">
              <a:effectLst/>
            </a:endParaRPr>
          </a:p>
          <a:p>
            <a:pPr>
              <a:defRPr/>
            </a:pPr>
            <a:endParaRPr lang="en-US" dirty="0"/>
          </a:p>
        </p:txBody>
      </p:sp>
    </p:spTree>
    <p:extLst>
      <p:ext uri="{BB962C8B-B14F-4D97-AF65-F5344CB8AC3E}">
        <p14:creationId xmlns:p14="http://schemas.microsoft.com/office/powerpoint/2010/main" val="328974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7B912-3C82-4E40-A3D5-1624B46C1EDA}"/>
              </a:ext>
            </a:extLst>
          </p:cNvPr>
          <p:cNvSpPr>
            <a:spLocks noGrp="1"/>
          </p:cNvSpPr>
          <p:nvPr>
            <p:ph idx="1"/>
          </p:nvPr>
        </p:nvSpPr>
        <p:spPr>
          <a:xfrm>
            <a:off x="5388429" y="1207133"/>
            <a:ext cx="3533940" cy="4715989"/>
          </a:xfrm>
        </p:spPr>
        <p:txBody>
          <a:bodyPr>
            <a:noAutofit/>
          </a:bodyPr>
          <a:lstStyle/>
          <a:p>
            <a:pPr>
              <a:buClr>
                <a:schemeClr val="tx1"/>
              </a:buClr>
              <a:buSzPct val="150000"/>
              <a:buFont typeface="Arial" panose="020B0604020202020204" pitchFamily="34" charset="0"/>
              <a:buChar char="•"/>
            </a:pPr>
            <a:r>
              <a:rPr lang="en-US" b="1" dirty="0">
                <a:solidFill>
                  <a:srgbClr val="FFFFFE"/>
                </a:solidFill>
              </a:rPr>
              <a:t>Almonds</a:t>
            </a:r>
          </a:p>
          <a:p>
            <a:pPr>
              <a:buClr>
                <a:schemeClr val="tx1"/>
              </a:buClr>
              <a:buSzPct val="150000"/>
              <a:buFont typeface="Arial" panose="020B0604020202020204" pitchFamily="34" charset="0"/>
              <a:buChar char="•"/>
            </a:pPr>
            <a:r>
              <a:rPr lang="en-US" b="1" dirty="0">
                <a:solidFill>
                  <a:srgbClr val="FFFFFE"/>
                </a:solidFill>
              </a:rPr>
              <a:t>Arugula</a:t>
            </a:r>
          </a:p>
          <a:p>
            <a:pPr>
              <a:buClr>
                <a:schemeClr val="tx1"/>
              </a:buClr>
              <a:buSzPct val="150000"/>
              <a:buFont typeface="Arial" panose="020B0604020202020204" pitchFamily="34" charset="0"/>
              <a:buChar char="•"/>
            </a:pPr>
            <a:r>
              <a:rPr lang="en-US" b="1" dirty="0">
                <a:solidFill>
                  <a:srgbClr val="FFFFFE"/>
                </a:solidFill>
              </a:rPr>
              <a:t>Avocado</a:t>
            </a:r>
          </a:p>
          <a:p>
            <a:pPr>
              <a:buClr>
                <a:schemeClr val="tx1"/>
              </a:buClr>
              <a:buSzPct val="150000"/>
              <a:buFont typeface="Arial" panose="020B0604020202020204" pitchFamily="34" charset="0"/>
              <a:buChar char="•"/>
            </a:pPr>
            <a:r>
              <a:rPr lang="en-US" b="1" dirty="0">
                <a:solidFill>
                  <a:srgbClr val="FFFFFE"/>
                </a:solidFill>
              </a:rPr>
              <a:t>Beef</a:t>
            </a:r>
          </a:p>
          <a:p>
            <a:pPr>
              <a:buClr>
                <a:schemeClr val="tx1"/>
              </a:buClr>
              <a:buSzPct val="150000"/>
              <a:buFont typeface="Arial" panose="020B0604020202020204" pitchFamily="34" charset="0"/>
              <a:buChar char="•"/>
            </a:pPr>
            <a:r>
              <a:rPr lang="en-US" b="1" dirty="0">
                <a:solidFill>
                  <a:srgbClr val="FFFFFE"/>
                </a:solidFill>
              </a:rPr>
              <a:t>Blackberries</a:t>
            </a:r>
          </a:p>
          <a:p>
            <a:pPr>
              <a:buClr>
                <a:schemeClr val="tx1"/>
              </a:buClr>
              <a:buSzPct val="150000"/>
              <a:buFont typeface="Arial" panose="020B0604020202020204" pitchFamily="34" charset="0"/>
              <a:buChar char="•"/>
            </a:pPr>
            <a:r>
              <a:rPr lang="en-US" b="1" dirty="0">
                <a:solidFill>
                  <a:srgbClr val="FFFFFE"/>
                </a:solidFill>
              </a:rPr>
              <a:t>Blueberries</a:t>
            </a:r>
          </a:p>
          <a:p>
            <a:pPr>
              <a:buClr>
                <a:schemeClr val="tx1"/>
              </a:buClr>
              <a:buSzPct val="150000"/>
              <a:buFont typeface="Arial" panose="020B0604020202020204" pitchFamily="34" charset="0"/>
              <a:buChar char="•"/>
            </a:pPr>
            <a:r>
              <a:rPr lang="en-US" b="1" dirty="0">
                <a:solidFill>
                  <a:srgbClr val="FFFFFE"/>
                </a:solidFill>
              </a:rPr>
              <a:t>Bok choy</a:t>
            </a:r>
          </a:p>
          <a:p>
            <a:pPr>
              <a:buClr>
                <a:schemeClr val="tx1"/>
              </a:buClr>
              <a:buSzPct val="150000"/>
              <a:buFont typeface="Arial" panose="020B0604020202020204" pitchFamily="34" charset="0"/>
              <a:buChar char="•"/>
            </a:pPr>
            <a:r>
              <a:rPr lang="en-US" b="1" dirty="0">
                <a:solidFill>
                  <a:srgbClr val="FFFFFE"/>
                </a:solidFill>
              </a:rPr>
              <a:t>Broccoli and broccoli sprouts</a:t>
            </a:r>
          </a:p>
          <a:p>
            <a:pPr>
              <a:buClr>
                <a:schemeClr val="tx1"/>
              </a:buClr>
              <a:buSzPct val="150000"/>
              <a:buFont typeface="Arial" panose="020B0604020202020204" pitchFamily="34" charset="0"/>
              <a:buChar char="•"/>
            </a:pPr>
            <a:r>
              <a:rPr lang="en-US" b="1" dirty="0">
                <a:solidFill>
                  <a:srgbClr val="FFFFFE"/>
                </a:solidFill>
              </a:rPr>
              <a:t>Brussels sprouts</a:t>
            </a:r>
          </a:p>
          <a:p>
            <a:pPr>
              <a:buClr>
                <a:schemeClr val="tx1"/>
              </a:buClr>
              <a:buSzPct val="150000"/>
              <a:buFont typeface="Arial" panose="020B0604020202020204" pitchFamily="34" charset="0"/>
              <a:buChar char="•"/>
            </a:pPr>
            <a:r>
              <a:rPr lang="en-US" b="1" dirty="0">
                <a:solidFill>
                  <a:srgbClr val="FFFFFE"/>
                </a:solidFill>
              </a:rPr>
              <a:t>Buffalo</a:t>
            </a:r>
          </a:p>
          <a:p>
            <a:pPr>
              <a:buClr>
                <a:schemeClr val="tx1"/>
              </a:buClr>
              <a:buSzPct val="150000"/>
              <a:buFont typeface="Arial" panose="020B0604020202020204" pitchFamily="34" charset="0"/>
              <a:buChar char="•"/>
            </a:pPr>
            <a:r>
              <a:rPr lang="en-US" b="1" dirty="0">
                <a:solidFill>
                  <a:srgbClr val="FFFFFE"/>
                </a:solidFill>
              </a:rPr>
              <a:t>Cabbage</a:t>
            </a:r>
          </a:p>
          <a:p>
            <a:pPr>
              <a:buClr>
                <a:schemeClr val="tx1"/>
              </a:buClr>
              <a:buSzPct val="150000"/>
              <a:buFont typeface="Arial" panose="020B0604020202020204" pitchFamily="34" charset="0"/>
              <a:buChar char="•"/>
            </a:pPr>
            <a:r>
              <a:rPr lang="en-US" b="1" dirty="0">
                <a:solidFill>
                  <a:srgbClr val="FFFFFE"/>
                </a:solidFill>
              </a:rPr>
              <a:t>Cauliflower</a:t>
            </a:r>
          </a:p>
          <a:p>
            <a:endParaRPr lang="en-US" dirty="0">
              <a:solidFill>
                <a:srgbClr val="FFFFFE"/>
              </a:solidFill>
            </a:endParaRPr>
          </a:p>
        </p:txBody>
      </p:sp>
      <p:sp>
        <p:nvSpPr>
          <p:cNvPr id="4" name="Title 1">
            <a:extLst>
              <a:ext uri="{FF2B5EF4-FFF2-40B4-BE49-F238E27FC236}">
                <a16:creationId xmlns:a16="http://schemas.microsoft.com/office/drawing/2014/main" id="{413E0FAB-B49F-4501-ADAC-0D7AED606FD6}"/>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10" name="Picture 9" descr="A picture containing water&#10;&#10;Description automatically generated">
            <a:extLst>
              <a:ext uri="{FF2B5EF4-FFF2-40B4-BE49-F238E27FC236}">
                <a16:creationId xmlns:a16="http://schemas.microsoft.com/office/drawing/2014/main" id="{15D9BBA2-8D0C-4F2D-A0D5-BF38E1A408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2" name="TextBox 11">
            <a:extLst>
              <a:ext uri="{FF2B5EF4-FFF2-40B4-BE49-F238E27FC236}">
                <a16:creationId xmlns:a16="http://schemas.microsoft.com/office/drawing/2014/main" id="{D96E17B0-2054-42C9-83D2-1A2D17686E5A}"/>
              </a:ext>
            </a:extLst>
          </p:cNvPr>
          <p:cNvSpPr txBox="1"/>
          <p:nvPr/>
        </p:nvSpPr>
        <p:spPr>
          <a:xfrm>
            <a:off x="221633" y="109949"/>
            <a:ext cx="8700736" cy="1231106"/>
          </a:xfrm>
          <a:prstGeom prst="rect">
            <a:avLst/>
          </a:prstGeom>
          <a:noFill/>
        </p:spPr>
        <p:txBody>
          <a:bodyPr wrap="square" rtlCol="0">
            <a:spAutoFit/>
          </a:bodyPr>
          <a:lstStyle/>
          <a:p>
            <a:pPr algn="ctr"/>
            <a:r>
              <a:rPr lang="en-US" sz="2800" b="1" dirty="0"/>
              <a:t>Superfoods to Boost</a:t>
            </a:r>
          </a:p>
          <a:p>
            <a:pPr algn="ctr"/>
            <a:r>
              <a:rPr lang="en-US" sz="2800" b="1" dirty="0"/>
              <a:t>The Mitochondria</a:t>
            </a:r>
          </a:p>
          <a:p>
            <a:pPr algn="ctr"/>
            <a:endParaRPr lang="en-US" dirty="0"/>
          </a:p>
        </p:txBody>
      </p:sp>
      <p:pic>
        <p:nvPicPr>
          <p:cNvPr id="13" name="Picture 12" descr="A piece of broccoli&#10;&#10;Description automatically generated">
            <a:extLst>
              <a:ext uri="{FF2B5EF4-FFF2-40B4-BE49-F238E27FC236}">
                <a16:creationId xmlns:a16="http://schemas.microsoft.com/office/drawing/2014/main" id="{05EC60BA-7B81-4AA1-A820-392464907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488" y="1885905"/>
            <a:ext cx="3081199" cy="3714322"/>
          </a:xfrm>
          <a:prstGeom prst="rect">
            <a:avLst/>
          </a:prstGeom>
        </p:spPr>
      </p:pic>
    </p:spTree>
    <p:extLst>
      <p:ext uri="{BB962C8B-B14F-4D97-AF65-F5344CB8AC3E}">
        <p14:creationId xmlns:p14="http://schemas.microsoft.com/office/powerpoint/2010/main" val="281400491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C9E3-B327-A34A-8A09-B285AD91D012}"/>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0BB82ABC-394C-D545-B771-285D1A3CCB0E}"/>
              </a:ext>
            </a:extLst>
          </p:cNvPr>
          <p:cNvSpPr>
            <a:spLocks noGrp="1"/>
          </p:cNvSpPr>
          <p:nvPr>
            <p:ph idx="1"/>
          </p:nvPr>
        </p:nvSpPr>
        <p:spPr/>
        <p:txBody>
          <a:bodyPr>
            <a:noAutofit/>
          </a:bodyPr>
          <a:lstStyle/>
          <a:p>
            <a:r>
              <a:rPr lang="en-US" dirty="0"/>
              <a:t>Monday: Wheel of Wellness: diet, lifestyle, supplements 10% experiential</a:t>
            </a:r>
          </a:p>
          <a:p>
            <a:pPr marL="0" indent="0">
              <a:buNone/>
            </a:pPr>
            <a:endParaRPr lang="en-US" dirty="0"/>
          </a:p>
          <a:p>
            <a:r>
              <a:rPr lang="en-US" dirty="0"/>
              <a:t>Tuesday:  Why is Sleep Crucial 50% experiential</a:t>
            </a:r>
          </a:p>
          <a:p>
            <a:endParaRPr lang="en-US" dirty="0"/>
          </a:p>
          <a:p>
            <a:r>
              <a:rPr lang="en-US" dirty="0"/>
              <a:t>Wednesday: Deep rest for the Mind 50% experiential</a:t>
            </a:r>
          </a:p>
          <a:p>
            <a:pPr marL="0" indent="0">
              <a:buNone/>
            </a:pPr>
            <a:endParaRPr lang="en-US" dirty="0"/>
          </a:p>
          <a:p>
            <a:r>
              <a:rPr lang="en-US" dirty="0"/>
              <a:t>Thursday:  Neuro-regenerative practices to build new neural pathways- 80% experiential</a:t>
            </a:r>
          </a:p>
        </p:txBody>
      </p:sp>
    </p:spTree>
    <p:extLst>
      <p:ext uri="{BB962C8B-B14F-4D97-AF65-F5344CB8AC3E}">
        <p14:creationId xmlns:p14="http://schemas.microsoft.com/office/powerpoint/2010/main" val="468266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bowl of fruit on a plate&#10;&#10;Description automatically generated">
            <a:extLst>
              <a:ext uri="{FF2B5EF4-FFF2-40B4-BE49-F238E27FC236}">
                <a16:creationId xmlns:a16="http://schemas.microsoft.com/office/drawing/2014/main" id="{AFDFFDBC-FA36-EA46-B6A7-FABF6983C873}"/>
              </a:ext>
            </a:extLst>
          </p:cNvPr>
          <p:cNvPicPr>
            <a:picLocks noChangeAspect="1"/>
          </p:cNvPicPr>
          <p:nvPr/>
        </p:nvPicPr>
        <p:blipFill rotWithShape="1">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73" r="4828" b="-2"/>
          <a:stretch/>
        </p:blipFill>
        <p:spPr>
          <a:xfrm>
            <a:off x="221633" y="2003890"/>
            <a:ext cx="4721511" cy="3541230"/>
          </a:xfrm>
          <a:prstGeom prst="rect">
            <a:avLst/>
          </a:prstGeom>
        </p:spPr>
      </p:pic>
      <p:sp>
        <p:nvSpPr>
          <p:cNvPr id="3" name="Content Placeholder 2">
            <a:extLst>
              <a:ext uri="{FF2B5EF4-FFF2-40B4-BE49-F238E27FC236}">
                <a16:creationId xmlns:a16="http://schemas.microsoft.com/office/drawing/2014/main" id="{5F8FB67B-7633-8846-B690-D9E3E85FB919}"/>
              </a:ext>
            </a:extLst>
          </p:cNvPr>
          <p:cNvSpPr>
            <a:spLocks noGrp="1"/>
          </p:cNvSpPr>
          <p:nvPr>
            <p:ph idx="1"/>
          </p:nvPr>
        </p:nvSpPr>
        <p:spPr>
          <a:xfrm>
            <a:off x="5263234" y="1209608"/>
            <a:ext cx="3374092" cy="5248622"/>
          </a:xfrm>
        </p:spPr>
        <p:txBody>
          <a:bodyPr>
            <a:normAutofit lnSpcReduction="10000"/>
          </a:bodyPr>
          <a:lstStyle/>
          <a:p>
            <a:pPr>
              <a:buClr>
                <a:schemeClr val="tx1"/>
              </a:buClr>
              <a:buSzPct val="150000"/>
              <a:buFont typeface="Arial" panose="020B0604020202020204" pitchFamily="34" charset="0"/>
              <a:buChar char="•"/>
            </a:pPr>
            <a:r>
              <a:rPr lang="en-US" b="1" dirty="0">
                <a:solidFill>
                  <a:srgbClr val="FFFFFE"/>
                </a:solidFill>
              </a:rPr>
              <a:t>Extra virgin olive oil</a:t>
            </a:r>
          </a:p>
          <a:p>
            <a:pPr>
              <a:buClr>
                <a:schemeClr val="tx1"/>
              </a:buClr>
              <a:buSzPct val="150000"/>
              <a:buFont typeface="Arial" panose="020B0604020202020204" pitchFamily="34" charset="0"/>
              <a:buChar char="•"/>
            </a:pPr>
            <a:r>
              <a:rPr lang="en-US" b="1" dirty="0">
                <a:solidFill>
                  <a:srgbClr val="FF0000"/>
                </a:solidFill>
              </a:rPr>
              <a:t>Kale</a:t>
            </a:r>
          </a:p>
          <a:p>
            <a:pPr>
              <a:buClr>
                <a:schemeClr val="tx1"/>
              </a:buClr>
              <a:buSzPct val="150000"/>
              <a:buFont typeface="Arial" panose="020B0604020202020204" pitchFamily="34" charset="0"/>
              <a:buChar char="•"/>
            </a:pPr>
            <a:r>
              <a:rPr lang="en-US" b="1" dirty="0">
                <a:solidFill>
                  <a:srgbClr val="FFFFFE"/>
                </a:solidFill>
              </a:rPr>
              <a:t>Kohlrabi</a:t>
            </a:r>
          </a:p>
          <a:p>
            <a:pPr>
              <a:buClr>
                <a:schemeClr val="tx1"/>
              </a:buClr>
              <a:buSzPct val="150000"/>
              <a:buFont typeface="Arial" panose="020B0604020202020204" pitchFamily="34" charset="0"/>
              <a:buChar char="•"/>
            </a:pPr>
            <a:r>
              <a:rPr lang="en-US" b="1" dirty="0">
                <a:solidFill>
                  <a:srgbClr val="FFFFFE"/>
                </a:solidFill>
              </a:rPr>
              <a:t>Mustard and turnip greens</a:t>
            </a:r>
          </a:p>
          <a:p>
            <a:pPr>
              <a:buClr>
                <a:schemeClr val="tx1"/>
              </a:buClr>
              <a:buSzPct val="150000"/>
              <a:buFont typeface="Arial" panose="020B0604020202020204" pitchFamily="34" charset="0"/>
              <a:buChar char="•"/>
            </a:pPr>
            <a:r>
              <a:rPr lang="en-US" b="1" dirty="0">
                <a:solidFill>
                  <a:srgbClr val="FFFFFE"/>
                </a:solidFill>
              </a:rPr>
              <a:t>Pomegranate</a:t>
            </a:r>
          </a:p>
          <a:p>
            <a:pPr>
              <a:buClr>
                <a:schemeClr val="tx1"/>
              </a:buClr>
              <a:buSzPct val="150000"/>
              <a:buFont typeface="Arial" panose="020B0604020202020204" pitchFamily="34" charset="0"/>
              <a:buChar char="•"/>
            </a:pPr>
            <a:r>
              <a:rPr lang="en-US" b="1" dirty="0">
                <a:solidFill>
                  <a:srgbClr val="FFFFFE"/>
                </a:solidFill>
              </a:rPr>
              <a:t>Raspberries</a:t>
            </a:r>
          </a:p>
          <a:p>
            <a:pPr>
              <a:buClr>
                <a:schemeClr val="tx1"/>
              </a:buClr>
              <a:buSzPct val="150000"/>
              <a:buFont typeface="Arial" panose="020B0604020202020204" pitchFamily="34" charset="0"/>
              <a:buChar char="•"/>
            </a:pPr>
            <a:r>
              <a:rPr lang="en-US" b="1" dirty="0">
                <a:solidFill>
                  <a:srgbClr val="FFFFFE"/>
                </a:solidFill>
              </a:rPr>
              <a:t>Spinach</a:t>
            </a:r>
          </a:p>
          <a:p>
            <a:pPr>
              <a:buClr>
                <a:schemeClr val="tx1"/>
              </a:buClr>
              <a:buSzPct val="150000"/>
              <a:buFont typeface="Arial" panose="020B0604020202020204" pitchFamily="34" charset="0"/>
              <a:buChar char="•"/>
            </a:pPr>
            <a:r>
              <a:rPr lang="en-US" b="1" dirty="0">
                <a:solidFill>
                  <a:srgbClr val="FFFFFE"/>
                </a:solidFill>
              </a:rPr>
              <a:t>Strawberries</a:t>
            </a:r>
          </a:p>
          <a:p>
            <a:pPr>
              <a:buClr>
                <a:schemeClr val="tx1"/>
              </a:buClr>
              <a:buSzPct val="150000"/>
              <a:buFont typeface="Arial" panose="020B0604020202020204" pitchFamily="34" charset="0"/>
              <a:buChar char="•"/>
            </a:pPr>
            <a:r>
              <a:rPr lang="en-US" b="1" dirty="0">
                <a:solidFill>
                  <a:srgbClr val="FFFFFE"/>
                </a:solidFill>
              </a:rPr>
              <a:t>Turmeric</a:t>
            </a:r>
          </a:p>
          <a:p>
            <a:pPr>
              <a:buClr>
                <a:schemeClr val="tx1"/>
              </a:buClr>
              <a:buSzPct val="150000"/>
              <a:buFont typeface="Arial" panose="020B0604020202020204" pitchFamily="34" charset="0"/>
              <a:buChar char="•"/>
            </a:pPr>
            <a:r>
              <a:rPr lang="en-US" b="1" dirty="0">
                <a:solidFill>
                  <a:srgbClr val="FFFFFE"/>
                </a:solidFill>
              </a:rPr>
              <a:t>Virgin coconut oil</a:t>
            </a:r>
          </a:p>
          <a:p>
            <a:pPr>
              <a:buClr>
                <a:schemeClr val="tx1"/>
              </a:buClr>
              <a:buSzPct val="150000"/>
              <a:buFont typeface="Arial" panose="020B0604020202020204" pitchFamily="34" charset="0"/>
              <a:buChar char="•"/>
            </a:pPr>
            <a:r>
              <a:rPr lang="en-US" b="1" dirty="0">
                <a:solidFill>
                  <a:srgbClr val="FFFFFE"/>
                </a:solidFill>
              </a:rPr>
              <a:t>Watercress</a:t>
            </a:r>
          </a:p>
          <a:p>
            <a:pPr>
              <a:buClr>
                <a:schemeClr val="tx1"/>
              </a:buClr>
              <a:buSzPct val="150000"/>
              <a:buFont typeface="Arial" panose="020B0604020202020204" pitchFamily="34" charset="0"/>
              <a:buChar char="•"/>
            </a:pPr>
            <a:r>
              <a:rPr lang="en-US" b="1" dirty="0">
                <a:solidFill>
                  <a:srgbClr val="FFFFFE"/>
                </a:solidFill>
              </a:rPr>
              <a:t>Wild Pacific salmon</a:t>
            </a:r>
          </a:p>
          <a:p>
            <a:endParaRPr lang="en-US" dirty="0">
              <a:solidFill>
                <a:srgbClr val="FFFFFE"/>
              </a:solidFill>
            </a:endParaRPr>
          </a:p>
        </p:txBody>
      </p:sp>
      <p:sp>
        <p:nvSpPr>
          <p:cNvPr id="4" name="Title 1">
            <a:extLst>
              <a:ext uri="{FF2B5EF4-FFF2-40B4-BE49-F238E27FC236}">
                <a16:creationId xmlns:a16="http://schemas.microsoft.com/office/drawing/2014/main" id="{2A00C362-2FB4-4B85-A345-77165FDAF86E}"/>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10" name="Picture 9" descr="A picture containing water&#10;&#10;Description automatically generated">
            <a:extLst>
              <a:ext uri="{FF2B5EF4-FFF2-40B4-BE49-F238E27FC236}">
                <a16:creationId xmlns:a16="http://schemas.microsoft.com/office/drawing/2014/main" id="{28895E97-5311-4F45-8116-0ECD7CE2245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8" name="TextBox 7">
            <a:extLst>
              <a:ext uri="{FF2B5EF4-FFF2-40B4-BE49-F238E27FC236}">
                <a16:creationId xmlns:a16="http://schemas.microsoft.com/office/drawing/2014/main" id="{F33C182A-7C1E-4AF0-ABA3-CC9770B32138}"/>
              </a:ext>
            </a:extLst>
          </p:cNvPr>
          <p:cNvSpPr txBox="1"/>
          <p:nvPr/>
        </p:nvSpPr>
        <p:spPr>
          <a:xfrm>
            <a:off x="221633" y="109949"/>
            <a:ext cx="8700736" cy="1231106"/>
          </a:xfrm>
          <a:prstGeom prst="rect">
            <a:avLst/>
          </a:prstGeom>
          <a:noFill/>
        </p:spPr>
        <p:txBody>
          <a:bodyPr wrap="square" rtlCol="0">
            <a:spAutoFit/>
          </a:bodyPr>
          <a:lstStyle/>
          <a:p>
            <a:pPr algn="ctr"/>
            <a:r>
              <a:rPr lang="en-US" sz="2800" b="1" dirty="0"/>
              <a:t>Superfoods to Boost</a:t>
            </a:r>
          </a:p>
          <a:p>
            <a:pPr algn="ctr"/>
            <a:r>
              <a:rPr lang="en-US" sz="2800" b="1" dirty="0"/>
              <a:t>The Mitochondria</a:t>
            </a:r>
          </a:p>
          <a:p>
            <a:pPr algn="ctr"/>
            <a:endParaRPr lang="en-US" dirty="0"/>
          </a:p>
        </p:txBody>
      </p:sp>
    </p:spTree>
    <p:extLst>
      <p:ext uri="{BB962C8B-B14F-4D97-AF65-F5344CB8AC3E}">
        <p14:creationId xmlns:p14="http://schemas.microsoft.com/office/powerpoint/2010/main" val="290734182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63AF2AA-71E5-9C43-A4C4-4FBBC818C263}"/>
              </a:ext>
            </a:extLst>
          </p:cNvPr>
          <p:cNvSpPr>
            <a:spLocks noGrp="1" noChangeArrowheads="1"/>
          </p:cNvSpPr>
          <p:nvPr>
            <p:ph type="title"/>
          </p:nvPr>
        </p:nvSpPr>
        <p:spPr/>
        <p:txBody>
          <a:bodyPr/>
          <a:lstStyle/>
          <a:p>
            <a:pPr eaLnBrk="1" hangingPunct="1">
              <a:defRPr/>
            </a:pPr>
            <a:r>
              <a:rPr lang="en-US" altLang="en-US" sz="4000"/>
              <a:t>Top Nutrient Dense Foods</a:t>
            </a:r>
            <a:br>
              <a:rPr lang="en-US" altLang="en-US" sz="4000"/>
            </a:br>
            <a:r>
              <a:rPr lang="en-US" altLang="en-US" sz="4000"/>
              <a:t>Nuts</a:t>
            </a:r>
          </a:p>
        </p:txBody>
      </p:sp>
      <p:sp>
        <p:nvSpPr>
          <p:cNvPr id="53251" name="Rectangle 3">
            <a:extLst>
              <a:ext uri="{FF2B5EF4-FFF2-40B4-BE49-F238E27FC236}">
                <a16:creationId xmlns:a16="http://schemas.microsoft.com/office/drawing/2014/main" id="{C2DF6B88-A761-4C44-A84D-47BF0B05605B}"/>
              </a:ext>
            </a:extLst>
          </p:cNvPr>
          <p:cNvSpPr>
            <a:spLocks noGrp="1" noChangeArrowheads="1"/>
          </p:cNvSpPr>
          <p:nvPr>
            <p:ph type="body" idx="1"/>
          </p:nvPr>
        </p:nvSpPr>
        <p:spPr/>
        <p:txBody>
          <a:bodyPr/>
          <a:lstStyle/>
          <a:p>
            <a:pPr eaLnBrk="1" hangingPunct="1">
              <a:defRPr/>
            </a:pPr>
            <a:r>
              <a:rPr lang="en-US" altLang="en-US"/>
              <a:t>Cashews – copper, iron, folic acid</a:t>
            </a:r>
          </a:p>
          <a:p>
            <a:pPr eaLnBrk="1" hangingPunct="1">
              <a:defRPr/>
            </a:pPr>
            <a:r>
              <a:rPr lang="en-US" altLang="en-US"/>
              <a:t>Hazelnuts – Vit. E, folic acid</a:t>
            </a:r>
          </a:p>
          <a:p>
            <a:pPr eaLnBrk="1" hangingPunct="1">
              <a:defRPr/>
            </a:pPr>
            <a:r>
              <a:rPr lang="en-US" altLang="en-US"/>
              <a:t>Walnuts – B6, Alpha- lipoic acid, omega 3</a:t>
            </a:r>
          </a:p>
          <a:p>
            <a:pPr eaLnBrk="1" hangingPunct="1">
              <a:defRPr/>
            </a:pPr>
            <a:r>
              <a:rPr lang="en-US" altLang="en-US"/>
              <a:t>Almonds – lowered colon cancer rates in mice</a:t>
            </a:r>
          </a:p>
          <a:p>
            <a:pPr eaLnBrk="1" hangingPunct="1">
              <a:defRPr/>
            </a:pPr>
            <a:endParaRPr lang="en-US" altLang="en-US"/>
          </a:p>
        </p:txBody>
      </p:sp>
    </p:spTree>
    <p:extLst>
      <p:ext uri="{BB962C8B-B14F-4D97-AF65-F5344CB8AC3E}">
        <p14:creationId xmlns:p14="http://schemas.microsoft.com/office/powerpoint/2010/main" val="384115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4E9B-0899-9240-BC02-EE770FEF5235}"/>
              </a:ext>
            </a:extLst>
          </p:cNvPr>
          <p:cNvSpPr>
            <a:spLocks noGrp="1"/>
          </p:cNvSpPr>
          <p:nvPr>
            <p:ph type="title"/>
          </p:nvPr>
        </p:nvSpPr>
        <p:spPr/>
        <p:txBody>
          <a:bodyPr/>
          <a:lstStyle/>
          <a:p>
            <a:pPr>
              <a:defRPr/>
            </a:pPr>
            <a:r>
              <a:rPr lang="en-US" dirty="0"/>
              <a:t>Berries</a:t>
            </a:r>
          </a:p>
        </p:txBody>
      </p:sp>
      <p:sp>
        <p:nvSpPr>
          <p:cNvPr id="3" name="Content Placeholder 2">
            <a:extLst>
              <a:ext uri="{FF2B5EF4-FFF2-40B4-BE49-F238E27FC236}">
                <a16:creationId xmlns:a16="http://schemas.microsoft.com/office/drawing/2014/main" id="{3AA5956B-0CF5-724B-91AC-E8E713C9C618}"/>
              </a:ext>
            </a:extLst>
          </p:cNvPr>
          <p:cNvSpPr>
            <a:spLocks noGrp="1"/>
          </p:cNvSpPr>
          <p:nvPr>
            <p:ph idx="1"/>
          </p:nvPr>
        </p:nvSpPr>
        <p:spPr/>
        <p:txBody>
          <a:bodyPr>
            <a:normAutofit/>
          </a:bodyPr>
          <a:lstStyle/>
          <a:p>
            <a:pPr>
              <a:defRPr/>
            </a:pPr>
            <a:r>
              <a:rPr lang="en-US" sz="2400" dirty="0">
                <a:effectLst/>
              </a:rPr>
              <a:t>In a study with 9 elderly human participants, a team at the University of Cincinnati found that, compared to a comparable group that was given a placebo, participants who were given blueberry juice scored higher on memory tests, had improved word list recall, and experienced lower depressive symptoms. </a:t>
            </a:r>
            <a:r>
              <a:rPr lang="en-US" sz="2400" i="1" dirty="0">
                <a:effectLst/>
              </a:rPr>
              <a:t>http://</a:t>
            </a:r>
            <a:r>
              <a:rPr lang="en-US" sz="2400" i="1" dirty="0" err="1">
                <a:effectLst/>
              </a:rPr>
              <a:t>www.ncbi.nlm.nih.gov</a:t>
            </a:r>
            <a:r>
              <a:rPr lang="en-US" sz="2400" i="1" dirty="0">
                <a:effectLst/>
              </a:rPr>
              <a:t>/</a:t>
            </a:r>
            <a:r>
              <a:rPr lang="en-US" sz="2400" i="1" dirty="0" err="1">
                <a:effectLst/>
              </a:rPr>
              <a:t>pubmed</a:t>
            </a:r>
            <a:r>
              <a:rPr lang="en-US" sz="2400" i="1" dirty="0">
                <a:effectLst/>
              </a:rPr>
              <a:t>/20047325</a:t>
            </a:r>
            <a:endParaRPr lang="en-US" sz="2400" dirty="0"/>
          </a:p>
        </p:txBody>
      </p:sp>
    </p:spTree>
    <p:extLst>
      <p:ext uri="{BB962C8B-B14F-4D97-AF65-F5344CB8AC3E}">
        <p14:creationId xmlns:p14="http://schemas.microsoft.com/office/powerpoint/2010/main" val="2502126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EE47-0F6A-1840-BE0B-0783239F217E}"/>
              </a:ext>
            </a:extLst>
          </p:cNvPr>
          <p:cNvSpPr>
            <a:spLocks noGrp="1"/>
          </p:cNvSpPr>
          <p:nvPr>
            <p:ph type="title"/>
          </p:nvPr>
        </p:nvSpPr>
        <p:spPr/>
        <p:txBody>
          <a:bodyPr/>
          <a:lstStyle/>
          <a:p>
            <a:pPr>
              <a:defRPr/>
            </a:pPr>
            <a:r>
              <a:rPr lang="en-US" dirty="0"/>
              <a:t>Berries</a:t>
            </a:r>
          </a:p>
        </p:txBody>
      </p:sp>
      <p:sp>
        <p:nvSpPr>
          <p:cNvPr id="3" name="Content Placeholder 2">
            <a:extLst>
              <a:ext uri="{FF2B5EF4-FFF2-40B4-BE49-F238E27FC236}">
                <a16:creationId xmlns:a16="http://schemas.microsoft.com/office/drawing/2014/main" id="{37E15E35-05DA-C247-94F4-F25395942AF2}"/>
              </a:ext>
            </a:extLst>
          </p:cNvPr>
          <p:cNvSpPr>
            <a:spLocks noGrp="1"/>
          </p:cNvSpPr>
          <p:nvPr>
            <p:ph idx="1"/>
          </p:nvPr>
        </p:nvSpPr>
        <p:spPr/>
        <p:txBody>
          <a:bodyPr/>
          <a:lstStyle/>
          <a:p>
            <a:pPr>
              <a:defRPr/>
            </a:pPr>
            <a:r>
              <a:rPr lang="en-US" sz="2400" dirty="0">
                <a:effectLst/>
              </a:rPr>
              <a:t>Berries of all types including strawberries, raspberries and blackberries bring you critical minerals , vitamins , antioxidants, flavonoids, polyphenols and a host of other important </a:t>
            </a:r>
            <a:r>
              <a:rPr lang="en-US" sz="2400" dirty="0" err="1">
                <a:effectLst/>
              </a:rPr>
              <a:t>phytonutirents</a:t>
            </a:r>
            <a:r>
              <a:rPr lang="en-US" sz="2400" dirty="0">
                <a:effectLst/>
              </a:rPr>
              <a:t> that are good for your brain, heart and health. </a:t>
            </a:r>
          </a:p>
          <a:p>
            <a:pPr>
              <a:defRPr/>
            </a:pPr>
            <a:endParaRPr lang="en-US" dirty="0"/>
          </a:p>
        </p:txBody>
      </p:sp>
    </p:spTree>
    <p:extLst>
      <p:ext uri="{BB962C8B-B14F-4D97-AF65-F5344CB8AC3E}">
        <p14:creationId xmlns:p14="http://schemas.microsoft.com/office/powerpoint/2010/main" val="229897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D9936C-8648-4014-896B-B0D2D98F07C3}"/>
              </a:ext>
            </a:extLst>
          </p:cNvPr>
          <p:cNvSpPr txBox="1"/>
          <p:nvPr/>
        </p:nvSpPr>
        <p:spPr>
          <a:xfrm>
            <a:off x="3961785" y="629266"/>
            <a:ext cx="3575604" cy="164198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300" dirty="0">
                <a:solidFill>
                  <a:schemeClr val="tx2"/>
                </a:solidFill>
                <a:latin typeface="+mj-lt"/>
                <a:ea typeface="+mj-ea"/>
                <a:cs typeface="+mj-cs"/>
              </a:rPr>
              <a:t>What’s One Very Ordinary</a:t>
            </a:r>
          </a:p>
          <a:p>
            <a:pPr>
              <a:lnSpc>
                <a:spcPct val="90000"/>
              </a:lnSpc>
              <a:spcBef>
                <a:spcPct val="0"/>
              </a:spcBef>
              <a:spcAft>
                <a:spcPts val="600"/>
              </a:spcAft>
            </a:pPr>
            <a:r>
              <a:rPr lang="en-US" sz="3300" dirty="0">
                <a:solidFill>
                  <a:schemeClr val="tx2"/>
                </a:solidFill>
                <a:latin typeface="+mj-lt"/>
                <a:ea typeface="+mj-ea"/>
                <a:cs typeface="+mj-cs"/>
              </a:rPr>
              <a:t>Superfood?</a:t>
            </a:r>
          </a:p>
          <a:p>
            <a:pPr>
              <a:lnSpc>
                <a:spcPct val="90000"/>
              </a:lnSpc>
              <a:spcBef>
                <a:spcPct val="0"/>
              </a:spcBef>
              <a:spcAft>
                <a:spcPts val="600"/>
              </a:spcAft>
            </a:pPr>
            <a:endParaRPr lang="en-US" sz="3300" dirty="0">
              <a:solidFill>
                <a:schemeClr val="tx2"/>
              </a:solidFill>
              <a:latin typeface="+mj-lt"/>
              <a:ea typeface="+mj-ea"/>
              <a:cs typeface="+mj-cs"/>
            </a:endParaRPr>
          </a:p>
        </p:txBody>
      </p:sp>
      <p:pic>
        <p:nvPicPr>
          <p:cNvPr id="4" name="Picture 3" descr="A picture containing bean, table, food, plate&#10;&#10;Description automatically generated">
            <a:extLst>
              <a:ext uri="{FF2B5EF4-FFF2-40B4-BE49-F238E27FC236}">
                <a16:creationId xmlns:a16="http://schemas.microsoft.com/office/drawing/2014/main" id="{FB63CE8B-EE93-674B-B678-3259FF10CC18}"/>
              </a:ext>
            </a:extLst>
          </p:cNvPr>
          <p:cNvPicPr>
            <a:picLocks noChangeAspect="1"/>
          </p:cNvPicPr>
          <p:nvPr/>
        </p:nvPicPr>
        <p:blipFill rotWithShape="1">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9621" r="36546" b="-1"/>
          <a:stretch/>
        </p:blipFill>
        <p:spPr>
          <a:xfrm>
            <a:off x="535548" y="1510940"/>
            <a:ext cx="3200380" cy="5049520"/>
          </a:xfrm>
          <a:prstGeom prst="rect">
            <a:avLst/>
          </a:prstGeom>
        </p:spPr>
      </p:pic>
      <p:sp>
        <p:nvSpPr>
          <p:cNvPr id="3" name="Content Placeholder 2">
            <a:extLst>
              <a:ext uri="{FF2B5EF4-FFF2-40B4-BE49-F238E27FC236}">
                <a16:creationId xmlns:a16="http://schemas.microsoft.com/office/drawing/2014/main" id="{2221EC85-89BD-CD49-915B-4267E8636272}"/>
              </a:ext>
            </a:extLst>
          </p:cNvPr>
          <p:cNvSpPr>
            <a:spLocks noGrp="1"/>
          </p:cNvSpPr>
          <p:nvPr>
            <p:ph idx="1"/>
          </p:nvPr>
        </p:nvSpPr>
        <p:spPr>
          <a:xfrm>
            <a:off x="3961785" y="2438400"/>
            <a:ext cx="3575604" cy="3809999"/>
          </a:xfrm>
        </p:spPr>
        <p:txBody>
          <a:bodyPr vert="horz" lIns="91440" tIns="45720" rIns="91440" bIns="45720" rtlCol="0">
            <a:normAutofit/>
          </a:bodyPr>
          <a:lstStyle/>
          <a:p>
            <a:r>
              <a:rPr lang="en-US" dirty="0"/>
              <a:t>What if I told you there was a study on 80,000 octogenarians looking at their ability to have good cognition in Japan, Greece, Sweden and Spain?</a:t>
            </a:r>
          </a:p>
          <a:p>
            <a:r>
              <a:rPr lang="en-US" dirty="0"/>
              <a:t>Beans – 2 tbsp a day decreased the risk of dementia by 10% </a:t>
            </a:r>
          </a:p>
        </p:txBody>
      </p:sp>
      <p:sp>
        <p:nvSpPr>
          <p:cNvPr id="6" name="Title 1">
            <a:extLst>
              <a:ext uri="{FF2B5EF4-FFF2-40B4-BE49-F238E27FC236}">
                <a16:creationId xmlns:a16="http://schemas.microsoft.com/office/drawing/2014/main" id="{22741E0F-B26E-432B-9BDB-E36ACF33826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F05175F8-7C81-470D-B5A6-C0348683BA1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5" name="TextBox 4">
            <a:extLst>
              <a:ext uri="{FF2B5EF4-FFF2-40B4-BE49-F238E27FC236}">
                <a16:creationId xmlns:a16="http://schemas.microsoft.com/office/drawing/2014/main" id="{4BD5412F-7DF3-E943-95E8-87AF1E774877}"/>
              </a:ext>
            </a:extLst>
          </p:cNvPr>
          <p:cNvSpPr txBox="1"/>
          <p:nvPr/>
        </p:nvSpPr>
        <p:spPr>
          <a:xfrm>
            <a:off x="795467" y="6657945"/>
            <a:ext cx="26805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en.wikipedia.org/wiki/Black_turtle_bea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31453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C478-F9DC-624E-97C4-B525131C8B3C}"/>
              </a:ext>
            </a:extLst>
          </p:cNvPr>
          <p:cNvSpPr>
            <a:spLocks noGrp="1"/>
          </p:cNvSpPr>
          <p:nvPr>
            <p:ph type="title"/>
          </p:nvPr>
        </p:nvSpPr>
        <p:spPr/>
        <p:txBody>
          <a:bodyPr/>
          <a:lstStyle/>
          <a:p>
            <a:pPr>
              <a:defRPr/>
            </a:pPr>
            <a:r>
              <a:rPr lang="en-US" altLang="en-US"/>
              <a:t>Garlic – not so stinky</a:t>
            </a:r>
          </a:p>
        </p:txBody>
      </p:sp>
      <p:sp>
        <p:nvSpPr>
          <p:cNvPr id="3" name="Content Placeholder 2">
            <a:extLst>
              <a:ext uri="{FF2B5EF4-FFF2-40B4-BE49-F238E27FC236}">
                <a16:creationId xmlns:a16="http://schemas.microsoft.com/office/drawing/2014/main" id="{B21F892B-5C64-E24C-81B5-0E16E11CA5F4}"/>
              </a:ext>
            </a:extLst>
          </p:cNvPr>
          <p:cNvSpPr>
            <a:spLocks noGrp="1"/>
          </p:cNvSpPr>
          <p:nvPr>
            <p:ph idx="1"/>
          </p:nvPr>
        </p:nvSpPr>
        <p:spPr/>
        <p:txBody>
          <a:bodyPr/>
          <a:lstStyle/>
          <a:p>
            <a:pPr>
              <a:defRPr/>
            </a:pPr>
            <a:r>
              <a:rPr lang="en-US" altLang="en-US"/>
              <a:t>Garlic suppresses tumors in breast, colon, skin, uterine, lung, prostate and esophageal cancer.</a:t>
            </a:r>
          </a:p>
          <a:p>
            <a:pPr>
              <a:defRPr/>
            </a:pPr>
            <a:endParaRPr lang="en-US" altLang="en-US"/>
          </a:p>
          <a:p>
            <a:pPr>
              <a:defRPr/>
            </a:pPr>
            <a:r>
              <a:rPr lang="en-US" altLang="en-US"/>
              <a:t>Garlic may protect against intestinal damage by methotrexate</a:t>
            </a:r>
          </a:p>
        </p:txBody>
      </p:sp>
    </p:spTree>
    <p:extLst>
      <p:ext uri="{BB962C8B-B14F-4D97-AF65-F5344CB8AC3E}">
        <p14:creationId xmlns:p14="http://schemas.microsoft.com/office/powerpoint/2010/main" val="2935604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4E4E-59A4-7940-BF04-CC12C0854965}"/>
              </a:ext>
            </a:extLst>
          </p:cNvPr>
          <p:cNvSpPr>
            <a:spLocks noGrp="1"/>
          </p:cNvSpPr>
          <p:nvPr>
            <p:ph type="title"/>
          </p:nvPr>
        </p:nvSpPr>
        <p:spPr/>
        <p:txBody>
          <a:bodyPr/>
          <a:lstStyle/>
          <a:p>
            <a:pPr>
              <a:defRPr/>
            </a:pPr>
            <a:r>
              <a:rPr lang="en-US" altLang="en-US"/>
              <a:t>Garlic – Peel it and Let Sit</a:t>
            </a:r>
          </a:p>
        </p:txBody>
      </p:sp>
      <p:sp>
        <p:nvSpPr>
          <p:cNvPr id="3" name="Content Placeholder 2">
            <a:extLst>
              <a:ext uri="{FF2B5EF4-FFF2-40B4-BE49-F238E27FC236}">
                <a16:creationId xmlns:a16="http://schemas.microsoft.com/office/drawing/2014/main" id="{FA3260FE-600E-4542-82A3-3A1E8AEEE443}"/>
              </a:ext>
            </a:extLst>
          </p:cNvPr>
          <p:cNvSpPr>
            <a:spLocks noGrp="1"/>
          </p:cNvSpPr>
          <p:nvPr>
            <p:ph idx="1"/>
          </p:nvPr>
        </p:nvSpPr>
        <p:spPr/>
        <p:txBody>
          <a:bodyPr>
            <a:normAutofit/>
          </a:bodyPr>
          <a:lstStyle/>
          <a:p>
            <a:pPr>
              <a:defRPr/>
            </a:pPr>
            <a:r>
              <a:rPr lang="en-US" altLang="en-US" sz="2400" dirty="0"/>
              <a:t>Peeling, cutting or crushing garlic releases enzyme </a:t>
            </a:r>
            <a:r>
              <a:rPr lang="en-US" altLang="en-US" sz="2400" dirty="0" err="1"/>
              <a:t>allinase</a:t>
            </a:r>
            <a:r>
              <a:rPr lang="en-US" altLang="en-US" sz="2400" dirty="0"/>
              <a:t>.</a:t>
            </a:r>
          </a:p>
          <a:p>
            <a:pPr>
              <a:defRPr/>
            </a:pPr>
            <a:endParaRPr lang="en-US" altLang="en-US" sz="2400" dirty="0"/>
          </a:p>
          <a:p>
            <a:pPr>
              <a:defRPr/>
            </a:pPr>
            <a:r>
              <a:rPr lang="en-US" altLang="en-US" sz="2400" dirty="0" err="1"/>
              <a:t>Allinase</a:t>
            </a:r>
            <a:r>
              <a:rPr lang="en-US" altLang="en-US" sz="2400" dirty="0"/>
              <a:t> starts a series of chemical reactions</a:t>
            </a:r>
          </a:p>
          <a:p>
            <a:pPr>
              <a:defRPr/>
            </a:pPr>
            <a:endParaRPr lang="en-US" altLang="en-US" sz="2400" dirty="0"/>
          </a:p>
          <a:p>
            <a:pPr>
              <a:defRPr/>
            </a:pPr>
            <a:r>
              <a:rPr lang="en-US" altLang="en-US" sz="2400" dirty="0"/>
              <a:t>Wait 15 min. after crushing, mincing or peeling before cooking. </a:t>
            </a:r>
          </a:p>
        </p:txBody>
      </p:sp>
    </p:spTree>
    <p:extLst>
      <p:ext uri="{BB962C8B-B14F-4D97-AF65-F5344CB8AC3E}">
        <p14:creationId xmlns:p14="http://schemas.microsoft.com/office/powerpoint/2010/main" val="236007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FB09-ED82-D540-8BCB-DD5701F045EA}"/>
              </a:ext>
            </a:extLst>
          </p:cNvPr>
          <p:cNvSpPr>
            <a:spLocks noGrp="1"/>
          </p:cNvSpPr>
          <p:nvPr>
            <p:ph type="title"/>
          </p:nvPr>
        </p:nvSpPr>
        <p:spPr/>
        <p:txBody>
          <a:bodyPr/>
          <a:lstStyle/>
          <a:p>
            <a:pPr>
              <a:defRPr/>
            </a:pPr>
            <a:r>
              <a:rPr lang="en-US" altLang="en-US"/>
              <a:t>A Pinch of Salt Keeps the Doctor Away! </a:t>
            </a:r>
          </a:p>
        </p:txBody>
      </p:sp>
      <p:sp>
        <p:nvSpPr>
          <p:cNvPr id="3" name="Content Placeholder 2">
            <a:extLst>
              <a:ext uri="{FF2B5EF4-FFF2-40B4-BE49-F238E27FC236}">
                <a16:creationId xmlns:a16="http://schemas.microsoft.com/office/drawing/2014/main" id="{77964257-4464-304E-89A2-E2C2FDDB60DF}"/>
              </a:ext>
            </a:extLst>
          </p:cNvPr>
          <p:cNvSpPr>
            <a:spLocks noGrp="1"/>
          </p:cNvSpPr>
          <p:nvPr>
            <p:ph idx="1"/>
          </p:nvPr>
        </p:nvSpPr>
        <p:spPr/>
        <p:txBody>
          <a:bodyPr/>
          <a:lstStyle/>
          <a:p>
            <a:pPr eaLnBrk="1" hangingPunct="1">
              <a:lnSpc>
                <a:spcPct val="80000"/>
              </a:lnSpc>
              <a:buFont typeface="Wingdings" charset="0"/>
              <a:buChar char="n"/>
              <a:defRPr/>
            </a:pPr>
            <a:endParaRPr lang="en-US" dirty="0"/>
          </a:p>
          <a:p>
            <a:pPr eaLnBrk="1" hangingPunct="1">
              <a:lnSpc>
                <a:spcPct val="80000"/>
              </a:lnSpc>
              <a:buFont typeface="Wingdings" charset="0"/>
              <a:buChar char="n"/>
              <a:defRPr/>
            </a:pPr>
            <a:endParaRPr lang="en-US" dirty="0"/>
          </a:p>
          <a:p>
            <a:pPr eaLnBrk="1" hangingPunct="1">
              <a:lnSpc>
                <a:spcPct val="80000"/>
              </a:lnSpc>
              <a:buFont typeface="Wingdings" charset="0"/>
              <a:buChar char="n"/>
              <a:defRPr/>
            </a:pPr>
            <a:r>
              <a:rPr lang="en-US" dirty="0"/>
              <a:t>Put 1/8-1/4</a:t>
            </a:r>
            <a:r>
              <a:rPr lang="en-US" baseline="30000" dirty="0"/>
              <a:t>th</a:t>
            </a:r>
            <a:r>
              <a:rPr lang="en-US" dirty="0"/>
              <a:t> tsp of salt in a glass of warm water and drink or put a large pinch of salt on your tongue then drink with some water.</a:t>
            </a:r>
          </a:p>
          <a:p>
            <a:pPr>
              <a:buFont typeface="Wingdings" charset="0"/>
              <a:buChar char="n"/>
              <a:defRPr/>
            </a:pPr>
            <a:endParaRPr lang="en-US" dirty="0"/>
          </a:p>
          <a:p>
            <a:pPr>
              <a:buFont typeface="Wingdings" charset="0"/>
              <a:buChar char="n"/>
              <a:defRPr/>
            </a:pPr>
            <a:endParaRPr lang="en-US" dirty="0"/>
          </a:p>
        </p:txBody>
      </p:sp>
    </p:spTree>
    <p:extLst>
      <p:ext uri="{BB962C8B-B14F-4D97-AF65-F5344CB8AC3E}">
        <p14:creationId xmlns:p14="http://schemas.microsoft.com/office/powerpoint/2010/main" val="1398964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68C9D47-62BE-5D4F-BF79-39E2852850ED}"/>
              </a:ext>
            </a:extLst>
          </p:cNvPr>
          <p:cNvSpPr>
            <a:spLocks noGrp="1" noChangeArrowheads="1"/>
          </p:cNvSpPr>
          <p:nvPr>
            <p:ph type="title"/>
          </p:nvPr>
        </p:nvSpPr>
        <p:spPr/>
        <p:txBody>
          <a:bodyPr/>
          <a:lstStyle/>
          <a:p>
            <a:pPr eaLnBrk="1" hangingPunct="1">
              <a:defRPr/>
            </a:pPr>
            <a:r>
              <a:rPr lang="en-US" altLang="en-US"/>
              <a:t>Grey or Pink Salt</a:t>
            </a:r>
          </a:p>
        </p:txBody>
      </p:sp>
      <p:sp>
        <p:nvSpPr>
          <p:cNvPr id="54275" name="Rectangle 3">
            <a:extLst>
              <a:ext uri="{FF2B5EF4-FFF2-40B4-BE49-F238E27FC236}">
                <a16:creationId xmlns:a16="http://schemas.microsoft.com/office/drawing/2014/main" id="{338A2DD6-7961-9A4F-BC48-7AD9DF7F51A1}"/>
              </a:ext>
            </a:extLst>
          </p:cNvPr>
          <p:cNvSpPr>
            <a:spLocks noGrp="1" noChangeArrowheads="1"/>
          </p:cNvSpPr>
          <p:nvPr>
            <p:ph type="body" idx="1"/>
          </p:nvPr>
        </p:nvSpPr>
        <p:spPr/>
        <p:txBody>
          <a:bodyPr>
            <a:normAutofit fontScale="92500" lnSpcReduction="20000"/>
          </a:bodyPr>
          <a:lstStyle/>
          <a:p>
            <a:pPr eaLnBrk="1" hangingPunct="1">
              <a:lnSpc>
                <a:spcPct val="80000"/>
              </a:lnSpc>
              <a:defRPr/>
            </a:pPr>
            <a:r>
              <a:rPr lang="en-US" altLang="en-US" sz="2800" dirty="0"/>
              <a:t>Salt depleted diets contribute to adrenal fatigue and dehydration</a:t>
            </a:r>
          </a:p>
          <a:p>
            <a:pPr eaLnBrk="1" hangingPunct="1">
              <a:lnSpc>
                <a:spcPct val="80000"/>
              </a:lnSpc>
              <a:defRPr/>
            </a:pPr>
            <a:r>
              <a:rPr lang="en-US" altLang="en-US" sz="2800" dirty="0"/>
              <a:t> (fatigue, headache or flu-like feeling)</a:t>
            </a:r>
          </a:p>
          <a:p>
            <a:pPr eaLnBrk="1" hangingPunct="1">
              <a:lnSpc>
                <a:spcPct val="80000"/>
              </a:lnSpc>
              <a:defRPr/>
            </a:pPr>
            <a:endParaRPr lang="en-US" altLang="en-US" sz="2800" dirty="0"/>
          </a:p>
          <a:p>
            <a:pPr eaLnBrk="1" hangingPunct="1">
              <a:lnSpc>
                <a:spcPct val="80000"/>
              </a:lnSpc>
              <a:defRPr/>
            </a:pPr>
            <a:r>
              <a:rPr lang="en-US" altLang="en-US" sz="2800" dirty="0"/>
              <a:t>Human body needs full spectrum of ionic trace elements in the natural ratios found in unrefined sea salt in their bioelectric active form.</a:t>
            </a:r>
          </a:p>
          <a:p>
            <a:pPr eaLnBrk="1" hangingPunct="1">
              <a:lnSpc>
                <a:spcPct val="80000"/>
              </a:lnSpc>
              <a:defRPr/>
            </a:pPr>
            <a:endParaRPr lang="en-US" altLang="en-US" sz="2800" dirty="0"/>
          </a:p>
          <a:p>
            <a:pPr eaLnBrk="1" hangingPunct="1">
              <a:lnSpc>
                <a:spcPct val="80000"/>
              </a:lnSpc>
              <a:defRPr/>
            </a:pPr>
            <a:r>
              <a:rPr lang="en-US" altLang="en-US" sz="2800" dirty="0"/>
              <a:t>Proper functioning of bioelectric currents needs correct electrolyte fluid medium which unrefined salt helps maintain</a:t>
            </a:r>
            <a:r>
              <a:rPr lang="en-US" altLang="en-US" sz="2000" dirty="0"/>
              <a:t>.</a:t>
            </a:r>
          </a:p>
        </p:txBody>
      </p:sp>
    </p:spTree>
    <p:extLst>
      <p:ext uri="{BB962C8B-B14F-4D97-AF65-F5344CB8AC3E}">
        <p14:creationId xmlns:p14="http://schemas.microsoft.com/office/powerpoint/2010/main" val="791246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F1CC0-7743-CA40-8ECC-A38DF70D6912}"/>
              </a:ext>
            </a:extLst>
          </p:cNvPr>
          <p:cNvSpPr>
            <a:spLocks noGrp="1"/>
          </p:cNvSpPr>
          <p:nvPr>
            <p:ph idx="1"/>
          </p:nvPr>
        </p:nvSpPr>
        <p:spPr>
          <a:xfrm>
            <a:off x="4724399" y="2038258"/>
            <a:ext cx="4197969" cy="3678237"/>
          </a:xfrm>
        </p:spPr>
        <p:txBody>
          <a:bodyPr>
            <a:noAutofit/>
          </a:bodyPr>
          <a:lstStyle/>
          <a:p>
            <a:pPr>
              <a:buClr>
                <a:schemeClr val="tx1"/>
              </a:buClr>
              <a:buSzPct val="150000"/>
              <a:buFont typeface="Arial" panose="020B0604020202020204" pitchFamily="34" charset="0"/>
              <a:buChar char="•"/>
            </a:pPr>
            <a:r>
              <a:rPr lang="en-US" sz="2400" dirty="0"/>
              <a:t>The brain is 60% fat</a:t>
            </a:r>
          </a:p>
          <a:p>
            <a:pPr>
              <a:buClr>
                <a:schemeClr val="tx1"/>
              </a:buClr>
              <a:buSzPct val="150000"/>
              <a:buFont typeface="Arial" panose="020B0604020202020204" pitchFamily="34" charset="0"/>
              <a:buChar char="•"/>
            </a:pPr>
            <a:r>
              <a:rPr lang="en-US" sz="2400" dirty="0"/>
              <a:t>Cell membranes are made of phospholipids</a:t>
            </a:r>
          </a:p>
          <a:p>
            <a:pPr>
              <a:buClr>
                <a:schemeClr val="tx1"/>
              </a:buClr>
              <a:buSzPct val="150000"/>
              <a:buFont typeface="Arial" panose="020B0604020202020204" pitchFamily="34" charset="0"/>
              <a:buChar char="•"/>
            </a:pPr>
            <a:r>
              <a:rPr lang="en-US" sz="2400" dirty="0"/>
              <a:t>Acting as an outer hub where all the receptor sites are </a:t>
            </a:r>
          </a:p>
          <a:p>
            <a:pPr>
              <a:buClr>
                <a:schemeClr val="tx1"/>
              </a:buClr>
              <a:buSzPct val="150000"/>
              <a:buFont typeface="Arial" panose="020B0604020202020204" pitchFamily="34" charset="0"/>
              <a:buChar char="•"/>
            </a:pPr>
            <a:r>
              <a:rPr lang="en-US" sz="2400" dirty="0"/>
              <a:t>97% of this fat is DHA – an essential fat</a:t>
            </a:r>
          </a:p>
        </p:txBody>
      </p:sp>
      <p:pic>
        <p:nvPicPr>
          <p:cNvPr id="5" name="Picture 4" descr="A picture containing mirror&#10;&#10;Description automatically generated">
            <a:extLst>
              <a:ext uri="{FF2B5EF4-FFF2-40B4-BE49-F238E27FC236}">
                <a16:creationId xmlns:a16="http://schemas.microsoft.com/office/drawing/2014/main" id="{DE91FDBF-1757-9F49-BCC4-8149B8D9EB8B}"/>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96696" y="2040299"/>
            <a:ext cx="2318105" cy="3242105"/>
          </a:xfrm>
          <a:prstGeom prst="rect">
            <a:avLst/>
          </a:prstGeom>
          <a:ln w="12700">
            <a:noFill/>
          </a:ln>
        </p:spPr>
      </p:pic>
      <p:sp>
        <p:nvSpPr>
          <p:cNvPr id="4" name="Title 1">
            <a:extLst>
              <a:ext uri="{FF2B5EF4-FFF2-40B4-BE49-F238E27FC236}">
                <a16:creationId xmlns:a16="http://schemas.microsoft.com/office/drawing/2014/main" id="{BA8AAC3E-9D3D-4C9A-BBD2-2E8A458C7AC7}"/>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9" name="Picture 8" descr="A picture containing water&#10;&#10;Description automatically generated">
            <a:extLst>
              <a:ext uri="{FF2B5EF4-FFF2-40B4-BE49-F238E27FC236}">
                <a16:creationId xmlns:a16="http://schemas.microsoft.com/office/drawing/2014/main" id="{2627A0E5-A48A-4301-8964-D5C5DEB67C9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5" name="TextBox 14">
            <a:extLst>
              <a:ext uri="{FF2B5EF4-FFF2-40B4-BE49-F238E27FC236}">
                <a16:creationId xmlns:a16="http://schemas.microsoft.com/office/drawing/2014/main" id="{00588CAD-B3F6-4D8E-B733-53C11F1EBA0A}"/>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Have You Ever Held a Brain?</a:t>
            </a:r>
          </a:p>
          <a:p>
            <a:pPr algn="ctr"/>
            <a:endParaRPr lang="en-US" dirty="0"/>
          </a:p>
        </p:txBody>
      </p:sp>
    </p:spTree>
    <p:extLst>
      <p:ext uri="{BB962C8B-B14F-4D97-AF65-F5344CB8AC3E}">
        <p14:creationId xmlns:p14="http://schemas.microsoft.com/office/powerpoint/2010/main" val="322850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A7D0-E166-C446-8298-D983ED22D72B}"/>
              </a:ext>
            </a:extLst>
          </p:cNvPr>
          <p:cNvSpPr>
            <a:spLocks noGrp="1"/>
          </p:cNvSpPr>
          <p:nvPr>
            <p:ph type="title"/>
          </p:nvPr>
        </p:nvSpPr>
        <p:spPr/>
        <p:txBody>
          <a:bodyPr/>
          <a:lstStyle/>
          <a:p>
            <a:pPr algn="ctr"/>
            <a:r>
              <a:rPr lang="en-US" dirty="0"/>
              <a:t>What’s going on today?</a:t>
            </a:r>
          </a:p>
        </p:txBody>
      </p:sp>
      <p:sp>
        <p:nvSpPr>
          <p:cNvPr id="3" name="Content Placeholder 2">
            <a:extLst>
              <a:ext uri="{FF2B5EF4-FFF2-40B4-BE49-F238E27FC236}">
                <a16:creationId xmlns:a16="http://schemas.microsoft.com/office/drawing/2014/main" id="{E963E3EF-76BA-454E-A3F8-15A088B85CDE}"/>
              </a:ext>
            </a:extLst>
          </p:cNvPr>
          <p:cNvSpPr>
            <a:spLocks noGrp="1"/>
          </p:cNvSpPr>
          <p:nvPr>
            <p:ph idx="1"/>
          </p:nvPr>
        </p:nvSpPr>
        <p:spPr/>
        <p:txBody>
          <a:bodyPr>
            <a:noAutofit/>
          </a:bodyPr>
          <a:lstStyle/>
          <a:p>
            <a:r>
              <a:rPr lang="en-US" dirty="0"/>
              <a:t>26% of Americans are on an psychiatric medication at some point in their lives</a:t>
            </a:r>
          </a:p>
          <a:p>
            <a:endParaRPr lang="en-US" dirty="0"/>
          </a:p>
          <a:p>
            <a:r>
              <a:rPr lang="en-US" dirty="0"/>
              <a:t>Learning disabilities in children are increasing 16%</a:t>
            </a:r>
          </a:p>
          <a:p>
            <a:endParaRPr lang="en-US" dirty="0"/>
          </a:p>
          <a:p>
            <a:r>
              <a:rPr lang="en-US" dirty="0"/>
              <a:t>Neurodegenerative disorders are increasing 30%</a:t>
            </a:r>
          </a:p>
          <a:p>
            <a:endParaRPr lang="en-US" dirty="0"/>
          </a:p>
          <a:p>
            <a:r>
              <a:rPr lang="en-US" dirty="0"/>
              <a:t>1 out of every 3 Americans will get cancer</a:t>
            </a:r>
          </a:p>
        </p:txBody>
      </p:sp>
    </p:spTree>
    <p:extLst>
      <p:ext uri="{BB962C8B-B14F-4D97-AF65-F5344CB8AC3E}">
        <p14:creationId xmlns:p14="http://schemas.microsoft.com/office/powerpoint/2010/main" val="179033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21D3-CF6B-FF41-8619-5161DD052DB2}"/>
              </a:ext>
            </a:extLst>
          </p:cNvPr>
          <p:cNvSpPr>
            <a:spLocks noGrp="1"/>
          </p:cNvSpPr>
          <p:nvPr>
            <p:ph type="title"/>
          </p:nvPr>
        </p:nvSpPr>
        <p:spPr/>
        <p:txBody>
          <a:bodyPr/>
          <a:lstStyle/>
          <a:p>
            <a:pPr>
              <a:defRPr/>
            </a:pPr>
            <a:r>
              <a:rPr lang="en-US" dirty="0"/>
              <a:t>Fats and Your Brain</a:t>
            </a:r>
          </a:p>
        </p:txBody>
      </p:sp>
      <p:sp>
        <p:nvSpPr>
          <p:cNvPr id="3" name="Content Placeholder 2">
            <a:extLst>
              <a:ext uri="{FF2B5EF4-FFF2-40B4-BE49-F238E27FC236}">
                <a16:creationId xmlns:a16="http://schemas.microsoft.com/office/drawing/2014/main" id="{4FA1D750-C40C-F745-A06C-1FA3863D2430}"/>
              </a:ext>
            </a:extLst>
          </p:cNvPr>
          <p:cNvSpPr>
            <a:spLocks noGrp="1"/>
          </p:cNvSpPr>
          <p:nvPr>
            <p:ph idx="1"/>
          </p:nvPr>
        </p:nvSpPr>
        <p:spPr/>
        <p:txBody>
          <a:bodyPr/>
          <a:lstStyle/>
          <a:p>
            <a:pPr>
              <a:defRPr/>
            </a:pPr>
            <a:r>
              <a:rPr lang="en-US" dirty="0">
                <a:effectLst/>
              </a:rPr>
              <a:t>Inadequate levels of Omega-3s in our diet have been shown to be linked to many physical and mental disorders including: </a:t>
            </a:r>
          </a:p>
          <a:p>
            <a:pPr>
              <a:defRPr/>
            </a:pPr>
            <a:r>
              <a:rPr lang="en-US" dirty="0">
                <a:effectLst/>
              </a:rPr>
              <a:t>Depression and anxiety</a:t>
            </a:r>
          </a:p>
          <a:p>
            <a:pPr>
              <a:defRPr/>
            </a:pPr>
            <a:r>
              <a:rPr lang="en-US" dirty="0">
                <a:effectLst/>
              </a:rPr>
              <a:t>Bipolar disease and Schizophrenia</a:t>
            </a:r>
          </a:p>
          <a:p>
            <a:pPr>
              <a:defRPr/>
            </a:pPr>
            <a:r>
              <a:rPr lang="en-US" dirty="0"/>
              <a:t>ADHD and Dyslexia</a:t>
            </a:r>
          </a:p>
        </p:txBody>
      </p:sp>
    </p:spTree>
    <p:extLst>
      <p:ext uri="{BB962C8B-B14F-4D97-AF65-F5344CB8AC3E}">
        <p14:creationId xmlns:p14="http://schemas.microsoft.com/office/powerpoint/2010/main" val="566902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251DD-BC1F-A249-ABAB-859E2A067DD3}"/>
              </a:ext>
            </a:extLst>
          </p:cNvPr>
          <p:cNvSpPr>
            <a:spLocks noGrp="1"/>
          </p:cNvSpPr>
          <p:nvPr>
            <p:ph idx="1"/>
          </p:nvPr>
        </p:nvSpPr>
        <p:spPr>
          <a:xfrm>
            <a:off x="1633243" y="2066482"/>
            <a:ext cx="6711654" cy="4195481"/>
          </a:xfrm>
        </p:spPr>
        <p:txBody>
          <a:bodyPr>
            <a:normAutofit/>
          </a:bodyPr>
          <a:lstStyle/>
          <a:p>
            <a:pPr>
              <a:buClr>
                <a:schemeClr val="tx1"/>
              </a:buClr>
              <a:buSzPct val="150000"/>
              <a:buFont typeface="Arial" panose="020B0604020202020204" pitchFamily="34" charset="0"/>
              <a:buChar char="•"/>
            </a:pPr>
            <a:r>
              <a:rPr lang="en-US" sz="2400" dirty="0"/>
              <a:t>At least 3 studies link Essential Fats with</a:t>
            </a:r>
          </a:p>
          <a:p>
            <a:pPr>
              <a:buClr>
                <a:schemeClr val="tx1"/>
              </a:buClr>
              <a:buSzPct val="150000"/>
              <a:buFont typeface="Arial" panose="020B0604020202020204" pitchFamily="34" charset="0"/>
              <a:buChar char="•"/>
            </a:pPr>
            <a:r>
              <a:rPr lang="en-US" sz="2400" dirty="0"/>
              <a:t>And a reduction in anxiety, depression and improvement in cognition </a:t>
            </a:r>
          </a:p>
          <a:p>
            <a:pPr>
              <a:buClr>
                <a:schemeClr val="tx1"/>
              </a:buClr>
              <a:buSzPct val="150000"/>
              <a:buFont typeface="Arial" panose="020B0604020202020204" pitchFamily="34" charset="0"/>
              <a:buChar char="•"/>
            </a:pPr>
            <a:r>
              <a:rPr lang="en-US" sz="2400" dirty="0"/>
              <a:t>What would you think if I told you there is a blood test for that? </a:t>
            </a:r>
          </a:p>
        </p:txBody>
      </p:sp>
      <p:sp>
        <p:nvSpPr>
          <p:cNvPr id="6" name="Title 1">
            <a:extLst>
              <a:ext uri="{FF2B5EF4-FFF2-40B4-BE49-F238E27FC236}">
                <a16:creationId xmlns:a16="http://schemas.microsoft.com/office/drawing/2014/main" id="{0BC7FA6A-72F3-45F7-A696-8DFA38DE2B2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01E9DE62-4BB9-4281-911B-93E551A99C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5218EB8E-B633-4F00-AEDF-C63D0263166B}"/>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Healthy Fats Mean a Healthy Brain</a:t>
            </a:r>
          </a:p>
          <a:p>
            <a:pPr algn="ctr"/>
            <a:endParaRPr lang="en-US" dirty="0"/>
          </a:p>
        </p:txBody>
      </p:sp>
    </p:spTree>
    <p:extLst>
      <p:ext uri="{BB962C8B-B14F-4D97-AF65-F5344CB8AC3E}">
        <p14:creationId xmlns:p14="http://schemas.microsoft.com/office/powerpoint/2010/main" val="2270483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4D67-F0A6-F348-BA9A-FC3AB741C7DF}"/>
              </a:ext>
            </a:extLst>
          </p:cNvPr>
          <p:cNvSpPr>
            <a:spLocks noGrp="1"/>
          </p:cNvSpPr>
          <p:nvPr>
            <p:ph type="title"/>
          </p:nvPr>
        </p:nvSpPr>
        <p:spPr/>
        <p:txBody>
          <a:bodyPr/>
          <a:lstStyle/>
          <a:p>
            <a:pPr>
              <a:defRPr/>
            </a:pPr>
            <a:r>
              <a:rPr lang="en-US" dirty="0"/>
              <a:t>Fats and Your Brain</a:t>
            </a:r>
          </a:p>
        </p:txBody>
      </p:sp>
      <p:sp>
        <p:nvSpPr>
          <p:cNvPr id="3" name="Content Placeholder 2">
            <a:extLst>
              <a:ext uri="{FF2B5EF4-FFF2-40B4-BE49-F238E27FC236}">
                <a16:creationId xmlns:a16="http://schemas.microsoft.com/office/drawing/2014/main" id="{1182A322-EEB6-FA4B-82DE-AAFE72C4FF33}"/>
              </a:ext>
            </a:extLst>
          </p:cNvPr>
          <p:cNvSpPr>
            <a:spLocks noGrp="1"/>
          </p:cNvSpPr>
          <p:nvPr>
            <p:ph idx="1"/>
          </p:nvPr>
        </p:nvSpPr>
        <p:spPr/>
        <p:txBody>
          <a:bodyPr/>
          <a:lstStyle/>
          <a:p>
            <a:pPr>
              <a:defRPr/>
            </a:pPr>
            <a:r>
              <a:rPr lang="en-US" dirty="0">
                <a:effectLst/>
              </a:rPr>
              <a:t>What else do healthy Omega-3 fats do for our brains aside from building cells and cell membranes?</a:t>
            </a:r>
          </a:p>
          <a:p>
            <a:pPr>
              <a:defRPr/>
            </a:pPr>
            <a:endParaRPr lang="en-US" dirty="0"/>
          </a:p>
          <a:p>
            <a:pPr>
              <a:defRPr/>
            </a:pPr>
            <a:r>
              <a:rPr lang="en-US" dirty="0">
                <a:effectLst/>
              </a:rPr>
              <a:t> They also help reduce inflammation, balance blood sugar</a:t>
            </a:r>
          </a:p>
          <a:p>
            <a:pPr marL="0" indent="0">
              <a:buNone/>
              <a:defRPr/>
            </a:pPr>
            <a:endParaRPr lang="en-US" dirty="0"/>
          </a:p>
          <a:p>
            <a:pPr>
              <a:defRPr/>
            </a:pPr>
            <a:r>
              <a:rPr lang="en-US" dirty="0">
                <a:effectLst/>
              </a:rPr>
              <a:t>They increase the activity </a:t>
            </a:r>
            <a:r>
              <a:rPr lang="en-US" dirty="0"/>
              <a:t>of </a:t>
            </a:r>
            <a:r>
              <a:rPr lang="en-US" dirty="0">
                <a:effectLst/>
              </a:rPr>
              <a:t>of a key brain molecule called “brain-derived nerve factor” (BDNF) that stimulates new cell growth and increases cell connections. </a:t>
            </a:r>
          </a:p>
          <a:p>
            <a:pPr>
              <a:defRPr/>
            </a:pPr>
            <a:endParaRPr lang="en-US" dirty="0"/>
          </a:p>
        </p:txBody>
      </p:sp>
    </p:spTree>
    <p:extLst>
      <p:ext uri="{BB962C8B-B14F-4D97-AF65-F5344CB8AC3E}">
        <p14:creationId xmlns:p14="http://schemas.microsoft.com/office/powerpoint/2010/main" val="3225700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5ABC-FD5E-334B-9908-056A28CA8085}"/>
              </a:ext>
            </a:extLst>
          </p:cNvPr>
          <p:cNvSpPr>
            <a:spLocks noGrp="1"/>
          </p:cNvSpPr>
          <p:nvPr>
            <p:ph type="title"/>
          </p:nvPr>
        </p:nvSpPr>
        <p:spPr/>
        <p:txBody>
          <a:bodyPr/>
          <a:lstStyle/>
          <a:p>
            <a:pPr>
              <a:defRPr/>
            </a:pPr>
            <a:r>
              <a:rPr lang="en-US" dirty="0"/>
              <a:t>Fats and Your Brain</a:t>
            </a:r>
          </a:p>
        </p:txBody>
      </p:sp>
      <p:sp>
        <p:nvSpPr>
          <p:cNvPr id="3" name="Content Placeholder 2">
            <a:extLst>
              <a:ext uri="{FF2B5EF4-FFF2-40B4-BE49-F238E27FC236}">
                <a16:creationId xmlns:a16="http://schemas.microsoft.com/office/drawing/2014/main" id="{D232319E-B15D-094A-994C-3DFE3A8E7124}"/>
              </a:ext>
            </a:extLst>
          </p:cNvPr>
          <p:cNvSpPr>
            <a:spLocks noGrp="1"/>
          </p:cNvSpPr>
          <p:nvPr>
            <p:ph idx="1"/>
          </p:nvPr>
        </p:nvSpPr>
        <p:spPr/>
        <p:txBody>
          <a:bodyPr/>
          <a:lstStyle/>
          <a:p>
            <a:pPr>
              <a:defRPr/>
            </a:pPr>
            <a:r>
              <a:rPr lang="en-US" dirty="0">
                <a:effectLst/>
              </a:rPr>
              <a:t>Omega 3’s ensure that cell membranes remain elastic instead of becoming stiff and brittle as we age. </a:t>
            </a:r>
          </a:p>
          <a:p>
            <a:pPr>
              <a:defRPr/>
            </a:pPr>
            <a:endParaRPr lang="en-US" dirty="0"/>
          </a:p>
          <a:p>
            <a:pPr>
              <a:defRPr/>
            </a:pPr>
            <a:r>
              <a:rPr lang="en-US" dirty="0">
                <a:effectLst/>
              </a:rPr>
              <a:t>When our cell membranes are elastic this improves our brain cell’s ability to receive and send biochemical messages in a clear and distinct way. If our cell membranes aren’t highly functional, the speed of the communication slows.</a:t>
            </a:r>
            <a:endParaRPr lang="en-US" dirty="0"/>
          </a:p>
        </p:txBody>
      </p:sp>
    </p:spTree>
    <p:extLst>
      <p:ext uri="{BB962C8B-B14F-4D97-AF65-F5344CB8AC3E}">
        <p14:creationId xmlns:p14="http://schemas.microsoft.com/office/powerpoint/2010/main" val="1465568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D7AE-B425-C147-9AC2-1D9CE7941D8E}"/>
              </a:ext>
            </a:extLst>
          </p:cNvPr>
          <p:cNvSpPr>
            <a:spLocks noGrp="1"/>
          </p:cNvSpPr>
          <p:nvPr>
            <p:ph type="title"/>
          </p:nvPr>
        </p:nvSpPr>
        <p:spPr/>
        <p:txBody>
          <a:bodyPr/>
          <a:lstStyle/>
          <a:p>
            <a:pPr>
              <a:defRPr/>
            </a:pPr>
            <a:r>
              <a:rPr lang="en-US" dirty="0"/>
              <a:t>Fats and Your Brain</a:t>
            </a:r>
          </a:p>
        </p:txBody>
      </p:sp>
      <p:sp>
        <p:nvSpPr>
          <p:cNvPr id="3" name="Content Placeholder 2">
            <a:extLst>
              <a:ext uri="{FF2B5EF4-FFF2-40B4-BE49-F238E27FC236}">
                <a16:creationId xmlns:a16="http://schemas.microsoft.com/office/drawing/2014/main" id="{52737D17-907F-494A-9549-4759612F9041}"/>
              </a:ext>
            </a:extLst>
          </p:cNvPr>
          <p:cNvSpPr>
            <a:spLocks noGrp="1"/>
          </p:cNvSpPr>
          <p:nvPr>
            <p:ph idx="1"/>
          </p:nvPr>
        </p:nvSpPr>
        <p:spPr/>
        <p:txBody>
          <a:bodyPr/>
          <a:lstStyle/>
          <a:p>
            <a:pPr>
              <a:defRPr/>
            </a:pPr>
            <a:r>
              <a:rPr lang="en-US" dirty="0">
                <a:effectLst/>
              </a:rPr>
              <a:t>Omega-3 fatty acids are available from certain classes of foods. Walnuts, hemp seed, flax seed and chia contain ALA. If you choose to eat flax seed and hemp seed the best way is to use a coffee grinder to grind them into a powder. </a:t>
            </a:r>
          </a:p>
          <a:p>
            <a:pPr>
              <a:defRPr/>
            </a:pPr>
            <a:endParaRPr lang="en-US" dirty="0"/>
          </a:p>
        </p:txBody>
      </p:sp>
    </p:spTree>
    <p:extLst>
      <p:ext uri="{BB962C8B-B14F-4D97-AF65-F5344CB8AC3E}">
        <p14:creationId xmlns:p14="http://schemas.microsoft.com/office/powerpoint/2010/main" val="657458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0A39-5C66-1541-8D87-067157A93C90}"/>
              </a:ext>
            </a:extLst>
          </p:cNvPr>
          <p:cNvSpPr>
            <a:spLocks noGrp="1"/>
          </p:cNvSpPr>
          <p:nvPr>
            <p:ph type="title"/>
          </p:nvPr>
        </p:nvSpPr>
        <p:spPr/>
        <p:txBody>
          <a:bodyPr/>
          <a:lstStyle/>
          <a:p>
            <a:pPr eaLnBrk="1" hangingPunct="1">
              <a:defRPr/>
            </a:pPr>
            <a:r>
              <a:rPr lang="en-US" altLang="en-US"/>
              <a:t>Myth #1 – Fat makes you Fat</a:t>
            </a:r>
          </a:p>
        </p:txBody>
      </p:sp>
      <p:sp>
        <p:nvSpPr>
          <p:cNvPr id="3" name="Content Placeholder 2">
            <a:extLst>
              <a:ext uri="{FF2B5EF4-FFF2-40B4-BE49-F238E27FC236}">
                <a16:creationId xmlns:a16="http://schemas.microsoft.com/office/drawing/2014/main" id="{60413EF6-0A1A-BA42-892D-3B7BB443B694}"/>
              </a:ext>
            </a:extLst>
          </p:cNvPr>
          <p:cNvSpPr>
            <a:spLocks noGrp="1"/>
          </p:cNvSpPr>
          <p:nvPr>
            <p:ph idx="1"/>
          </p:nvPr>
        </p:nvSpPr>
        <p:spPr/>
        <p:txBody>
          <a:bodyPr/>
          <a:lstStyle/>
          <a:p>
            <a:pPr eaLnBrk="1" hangingPunct="1">
              <a:buFont typeface="Wingdings" charset="0"/>
              <a:buChar char="n"/>
              <a:defRPr/>
            </a:pPr>
            <a:r>
              <a:rPr lang="en-US" sz="2400" dirty="0">
                <a:cs typeface="+mn-cs"/>
              </a:rPr>
              <a:t>The study included a total of 46 men and women weighing on average 218 pounds. </a:t>
            </a:r>
          </a:p>
          <a:p>
            <a:pPr eaLnBrk="1" hangingPunct="1">
              <a:buFont typeface="Wingdings" charset="0"/>
              <a:buChar char="n"/>
              <a:defRPr/>
            </a:pPr>
            <a:endParaRPr lang="en-US" sz="2400" dirty="0">
              <a:cs typeface="+mn-cs"/>
            </a:endParaRPr>
          </a:p>
          <a:p>
            <a:pPr eaLnBrk="1" hangingPunct="1">
              <a:buFont typeface="Wingdings" charset="0"/>
              <a:buChar char="n"/>
              <a:defRPr/>
            </a:pPr>
            <a:r>
              <a:rPr lang="en-US" sz="2400" dirty="0">
                <a:cs typeface="+mn-cs"/>
              </a:rPr>
              <a:t>The six-month long weight loss program consisted of moderate aerobic exercise and strength training, and one of two diets, either:</a:t>
            </a:r>
          </a:p>
          <a:p>
            <a:pPr marL="0" indent="0" eaLnBrk="1" hangingPunct="1">
              <a:buFont typeface="Wingdings" charset="0"/>
              <a:buNone/>
              <a:defRPr/>
            </a:pPr>
            <a:endParaRPr lang="en-US" dirty="0">
              <a:cs typeface="+mn-cs"/>
            </a:endParaRPr>
          </a:p>
        </p:txBody>
      </p:sp>
    </p:spTree>
    <p:extLst>
      <p:ext uri="{BB962C8B-B14F-4D97-AF65-F5344CB8AC3E}">
        <p14:creationId xmlns:p14="http://schemas.microsoft.com/office/powerpoint/2010/main" val="276735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F16B-A1E4-564C-8E32-A1F115A2B636}"/>
              </a:ext>
            </a:extLst>
          </p:cNvPr>
          <p:cNvSpPr>
            <a:spLocks noGrp="1"/>
          </p:cNvSpPr>
          <p:nvPr>
            <p:ph type="title"/>
          </p:nvPr>
        </p:nvSpPr>
        <p:spPr/>
        <p:txBody>
          <a:bodyPr/>
          <a:lstStyle/>
          <a:p>
            <a:pPr>
              <a:defRPr/>
            </a:pPr>
            <a:r>
              <a:rPr lang="en-US" altLang="en-US"/>
              <a:t>Yes on Fat</a:t>
            </a:r>
          </a:p>
        </p:txBody>
      </p:sp>
      <p:sp>
        <p:nvSpPr>
          <p:cNvPr id="3" name="Content Placeholder 2">
            <a:extLst>
              <a:ext uri="{FF2B5EF4-FFF2-40B4-BE49-F238E27FC236}">
                <a16:creationId xmlns:a16="http://schemas.microsoft.com/office/drawing/2014/main" id="{48747D58-FCD5-6545-9C81-851CDA2E1CAA}"/>
              </a:ext>
            </a:extLst>
          </p:cNvPr>
          <p:cNvSpPr>
            <a:spLocks noGrp="1"/>
          </p:cNvSpPr>
          <p:nvPr>
            <p:ph idx="1"/>
          </p:nvPr>
        </p:nvSpPr>
        <p:spPr/>
        <p:txBody>
          <a:bodyPr/>
          <a:lstStyle/>
          <a:p>
            <a:pPr eaLnBrk="1" hangingPunct="1">
              <a:buFont typeface="Wingdings" charset="0"/>
              <a:buChar char="n"/>
              <a:defRPr/>
            </a:pPr>
            <a:r>
              <a:rPr lang="en-US" sz="2400" b="1" dirty="0"/>
              <a:t>Low-carb, high-fat</a:t>
            </a:r>
            <a:r>
              <a:rPr lang="en-US" sz="2400" dirty="0"/>
              <a:t>: Less than 30 percent of calories from carbs (pastas, breads and sugary fruits), and up to 40 percent from fats (meat, dairy products, and nuts)</a:t>
            </a:r>
          </a:p>
          <a:p>
            <a:pPr marL="0" indent="0" eaLnBrk="1" hangingPunct="1">
              <a:buNone/>
              <a:defRPr/>
            </a:pPr>
            <a:endParaRPr lang="en-US" sz="2400" dirty="0"/>
          </a:p>
          <a:p>
            <a:pPr eaLnBrk="1" hangingPunct="1">
              <a:buFont typeface="Wingdings" charset="0"/>
              <a:buChar char="n"/>
              <a:defRPr/>
            </a:pPr>
            <a:r>
              <a:rPr lang="en-US" sz="2400" b="1" dirty="0"/>
              <a:t>Low-fat, high-carb diet</a:t>
            </a:r>
            <a:r>
              <a:rPr lang="en-US" sz="2400" dirty="0"/>
              <a:t>: Less than 30 percent of calories from fat, and 55 percent from carbs</a:t>
            </a:r>
          </a:p>
          <a:p>
            <a:pPr eaLnBrk="1" hangingPunct="1">
              <a:buFont typeface="Wingdings" charset="0"/>
              <a:buChar char="n"/>
              <a:defRPr/>
            </a:pPr>
            <a:endParaRPr lang="en-US" dirty="0"/>
          </a:p>
        </p:txBody>
      </p:sp>
    </p:spTree>
    <p:extLst>
      <p:ext uri="{BB962C8B-B14F-4D97-AF65-F5344CB8AC3E}">
        <p14:creationId xmlns:p14="http://schemas.microsoft.com/office/powerpoint/2010/main" val="2650808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BA31-9769-9844-942D-97334517321B}"/>
              </a:ext>
            </a:extLst>
          </p:cNvPr>
          <p:cNvSpPr>
            <a:spLocks noGrp="1"/>
          </p:cNvSpPr>
          <p:nvPr>
            <p:ph type="title"/>
          </p:nvPr>
        </p:nvSpPr>
        <p:spPr/>
        <p:txBody>
          <a:bodyPr/>
          <a:lstStyle/>
          <a:p>
            <a:pPr>
              <a:defRPr/>
            </a:pPr>
            <a:r>
              <a:rPr lang="en-US" altLang="en-US"/>
              <a:t>Yes on Fat</a:t>
            </a:r>
          </a:p>
        </p:txBody>
      </p:sp>
      <p:sp>
        <p:nvSpPr>
          <p:cNvPr id="3" name="Content Placeholder 2">
            <a:extLst>
              <a:ext uri="{FF2B5EF4-FFF2-40B4-BE49-F238E27FC236}">
                <a16:creationId xmlns:a16="http://schemas.microsoft.com/office/drawing/2014/main" id="{5FA64012-20DC-8C48-9475-159B1807CC84}"/>
              </a:ext>
            </a:extLst>
          </p:cNvPr>
          <p:cNvSpPr>
            <a:spLocks noGrp="1"/>
          </p:cNvSpPr>
          <p:nvPr>
            <p:ph idx="1"/>
          </p:nvPr>
        </p:nvSpPr>
        <p:spPr/>
        <p:txBody>
          <a:bodyPr>
            <a:normAutofit/>
          </a:bodyPr>
          <a:lstStyle/>
          <a:p>
            <a:pPr>
              <a:defRPr/>
            </a:pPr>
            <a:r>
              <a:rPr lang="en-US" altLang="en-US" sz="2400" dirty="0"/>
              <a:t>The low-carb group on average shed 10 pounds in 45 days, while the low-fat group took 70 days to lose the same amount of weight. </a:t>
            </a:r>
          </a:p>
          <a:p>
            <a:pPr>
              <a:defRPr/>
            </a:pPr>
            <a:endParaRPr lang="en-US" altLang="en-US" sz="2400" dirty="0"/>
          </a:p>
          <a:p>
            <a:pPr>
              <a:defRPr/>
            </a:pPr>
            <a:endParaRPr lang="en-US" altLang="en-US" sz="2400" dirty="0"/>
          </a:p>
          <a:p>
            <a:pPr>
              <a:defRPr/>
            </a:pPr>
            <a:r>
              <a:rPr lang="en-US" altLang="en-US" sz="2400" dirty="0"/>
              <a:t>In terms of vascular health, the low-carb, high-fat dieters showed no harmful vascular changes.</a:t>
            </a:r>
          </a:p>
        </p:txBody>
      </p:sp>
    </p:spTree>
    <p:extLst>
      <p:ext uri="{BB962C8B-B14F-4D97-AF65-F5344CB8AC3E}">
        <p14:creationId xmlns:p14="http://schemas.microsoft.com/office/powerpoint/2010/main" val="3077306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1187-9429-8747-A4FF-C1C1295B5C65}"/>
              </a:ext>
            </a:extLst>
          </p:cNvPr>
          <p:cNvSpPr>
            <a:spLocks noGrp="1"/>
          </p:cNvSpPr>
          <p:nvPr>
            <p:ph type="title"/>
          </p:nvPr>
        </p:nvSpPr>
        <p:spPr/>
        <p:txBody>
          <a:bodyPr/>
          <a:lstStyle/>
          <a:p>
            <a:pPr eaLnBrk="1" hangingPunct="1">
              <a:defRPr/>
            </a:pPr>
            <a:r>
              <a:rPr lang="en-US" altLang="en-US"/>
              <a:t>The Low Carb/High Fat Answer</a:t>
            </a:r>
          </a:p>
        </p:txBody>
      </p:sp>
      <p:sp>
        <p:nvSpPr>
          <p:cNvPr id="3" name="Content Placeholder 2">
            <a:extLst>
              <a:ext uri="{FF2B5EF4-FFF2-40B4-BE49-F238E27FC236}">
                <a16:creationId xmlns:a16="http://schemas.microsoft.com/office/drawing/2014/main" id="{9B4BEF3F-266F-3840-AC8A-63D3C33DFD7E}"/>
              </a:ext>
            </a:extLst>
          </p:cNvPr>
          <p:cNvSpPr>
            <a:spLocks noGrp="1"/>
          </p:cNvSpPr>
          <p:nvPr>
            <p:ph idx="1"/>
          </p:nvPr>
        </p:nvSpPr>
        <p:spPr/>
        <p:txBody>
          <a:bodyPr/>
          <a:lstStyle/>
          <a:p>
            <a:pPr eaLnBrk="1" hangingPunct="1">
              <a:defRPr/>
            </a:pPr>
            <a:r>
              <a:rPr lang="en-US" altLang="en-US"/>
              <a:t>30% of calories from Carbohydrates</a:t>
            </a:r>
          </a:p>
          <a:p>
            <a:pPr eaLnBrk="1" hangingPunct="1">
              <a:defRPr/>
            </a:pPr>
            <a:endParaRPr lang="en-US" altLang="en-US"/>
          </a:p>
          <a:p>
            <a:pPr eaLnBrk="1" hangingPunct="1">
              <a:defRPr/>
            </a:pPr>
            <a:r>
              <a:rPr lang="en-US" altLang="en-US"/>
              <a:t>40% of calories from Fat</a:t>
            </a:r>
          </a:p>
          <a:p>
            <a:pPr eaLnBrk="1" hangingPunct="1">
              <a:defRPr/>
            </a:pPr>
            <a:endParaRPr lang="en-US" altLang="en-US"/>
          </a:p>
          <a:p>
            <a:pPr eaLnBrk="1" hangingPunct="1">
              <a:defRPr/>
            </a:pPr>
            <a:r>
              <a:rPr lang="en-US" altLang="en-US"/>
              <a:t>30% of calories from Protein</a:t>
            </a:r>
          </a:p>
        </p:txBody>
      </p:sp>
    </p:spTree>
    <p:extLst>
      <p:ext uri="{BB962C8B-B14F-4D97-AF65-F5344CB8AC3E}">
        <p14:creationId xmlns:p14="http://schemas.microsoft.com/office/powerpoint/2010/main" val="415638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B83C-11B9-904D-B032-BA15C8F78352}"/>
              </a:ext>
            </a:extLst>
          </p:cNvPr>
          <p:cNvSpPr>
            <a:spLocks noGrp="1"/>
          </p:cNvSpPr>
          <p:nvPr>
            <p:ph type="title"/>
          </p:nvPr>
        </p:nvSpPr>
        <p:spPr/>
        <p:txBody>
          <a:bodyPr/>
          <a:lstStyle/>
          <a:p>
            <a:pPr>
              <a:defRPr/>
            </a:pPr>
            <a:r>
              <a:rPr lang="en-US" dirty="0"/>
              <a:t>What kind of fat?</a:t>
            </a:r>
          </a:p>
        </p:txBody>
      </p:sp>
      <p:sp>
        <p:nvSpPr>
          <p:cNvPr id="3" name="Content Placeholder 2">
            <a:extLst>
              <a:ext uri="{FF2B5EF4-FFF2-40B4-BE49-F238E27FC236}">
                <a16:creationId xmlns:a16="http://schemas.microsoft.com/office/drawing/2014/main" id="{1812920E-6A05-4A44-AEE3-FAAFD3E7B703}"/>
              </a:ext>
            </a:extLst>
          </p:cNvPr>
          <p:cNvSpPr>
            <a:spLocks noGrp="1"/>
          </p:cNvSpPr>
          <p:nvPr>
            <p:ph idx="1"/>
          </p:nvPr>
        </p:nvSpPr>
        <p:spPr/>
        <p:txBody>
          <a:bodyPr/>
          <a:lstStyle/>
          <a:p>
            <a:pPr>
              <a:defRPr/>
            </a:pPr>
            <a:r>
              <a:rPr lang="en-US" dirty="0"/>
              <a:t>Heavy whipping cream</a:t>
            </a:r>
          </a:p>
          <a:p>
            <a:pPr>
              <a:defRPr/>
            </a:pPr>
            <a:r>
              <a:rPr lang="en-US" dirty="0"/>
              <a:t>Coconut Oil</a:t>
            </a:r>
          </a:p>
          <a:p>
            <a:pPr>
              <a:defRPr/>
            </a:pPr>
            <a:r>
              <a:rPr lang="en-US" dirty="0"/>
              <a:t>Medium chain triglycerides</a:t>
            </a:r>
          </a:p>
          <a:p>
            <a:pPr>
              <a:defRPr/>
            </a:pPr>
            <a:r>
              <a:rPr lang="en-US" dirty="0"/>
              <a:t>Organic butter/ghee</a:t>
            </a:r>
          </a:p>
          <a:p>
            <a:pPr>
              <a:defRPr/>
            </a:pPr>
            <a:r>
              <a:rPr lang="en-US" dirty="0"/>
              <a:t>Olive Oil</a:t>
            </a:r>
          </a:p>
          <a:p>
            <a:pPr>
              <a:defRPr/>
            </a:pPr>
            <a:r>
              <a:rPr lang="en-US" dirty="0"/>
              <a:t>Avocado Oil</a:t>
            </a:r>
          </a:p>
        </p:txBody>
      </p:sp>
    </p:spTree>
    <p:extLst>
      <p:ext uri="{BB962C8B-B14F-4D97-AF65-F5344CB8AC3E}">
        <p14:creationId xmlns:p14="http://schemas.microsoft.com/office/powerpoint/2010/main" val="81564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E314B-2F3A-4048-BC12-AC61D32A89D4}"/>
              </a:ext>
            </a:extLst>
          </p:cNvPr>
          <p:cNvSpPr>
            <a:spLocks noGrp="1"/>
          </p:cNvSpPr>
          <p:nvPr>
            <p:ph idx="1"/>
          </p:nvPr>
        </p:nvSpPr>
        <p:spPr>
          <a:xfrm>
            <a:off x="2358378" y="1918060"/>
            <a:ext cx="5827679" cy="4171278"/>
          </a:xfrm>
        </p:spPr>
        <p:txBody>
          <a:bodyPr>
            <a:normAutofit lnSpcReduction="10000"/>
          </a:bodyPr>
          <a:lstStyle/>
          <a:p>
            <a:pPr>
              <a:buClr>
                <a:schemeClr val="tx1"/>
              </a:buClr>
              <a:buSzPct val="150000"/>
              <a:buFont typeface="Arial" panose="020B0604020202020204" pitchFamily="34" charset="0"/>
              <a:buChar char="•"/>
            </a:pPr>
            <a:r>
              <a:rPr lang="en-US" sz="2400" dirty="0"/>
              <a:t>2/25/2019 CDC estimates conservatively that 6</a:t>
            </a:r>
            <a:r>
              <a:rPr lang="en-US" sz="2400" baseline="30000" dirty="0"/>
              <a:t>th</a:t>
            </a:r>
            <a:r>
              <a:rPr lang="en-US" sz="2400" dirty="0"/>
              <a:t> leading cause of death is Alzheimer’s Disease</a:t>
            </a:r>
          </a:p>
          <a:p>
            <a:pPr>
              <a:buClr>
                <a:schemeClr val="tx1"/>
              </a:buClr>
              <a:buSzPct val="150000"/>
              <a:buFont typeface="Arial" panose="020B0604020202020204" pitchFamily="34" charset="0"/>
              <a:buChar char="•"/>
            </a:pPr>
            <a:endParaRPr lang="en-US" sz="2400" dirty="0"/>
          </a:p>
          <a:p>
            <a:pPr>
              <a:buClr>
                <a:schemeClr val="tx1"/>
              </a:buClr>
              <a:buSzPct val="150000"/>
              <a:buFont typeface="Arial" panose="020B0604020202020204" pitchFamily="34" charset="0"/>
              <a:buChar char="•"/>
            </a:pPr>
            <a:r>
              <a:rPr lang="en-US" sz="2400" dirty="0"/>
              <a:t>60% of care givers of Alzheimer’s get dementia</a:t>
            </a:r>
          </a:p>
          <a:p>
            <a:pPr>
              <a:buClr>
                <a:schemeClr val="tx1"/>
              </a:buClr>
              <a:buSzPct val="150000"/>
              <a:buFont typeface="Arial" panose="020B0604020202020204" pitchFamily="34" charset="0"/>
              <a:buChar char="•"/>
            </a:pPr>
            <a:endParaRPr lang="en-US" sz="2400" dirty="0"/>
          </a:p>
          <a:p>
            <a:pPr>
              <a:buClr>
                <a:schemeClr val="tx1"/>
              </a:buClr>
              <a:buSzPct val="150000"/>
              <a:buFont typeface="Arial" panose="020B0604020202020204" pitchFamily="34" charset="0"/>
              <a:buChar char="•"/>
            </a:pPr>
            <a:r>
              <a:rPr lang="en-US" sz="2400" dirty="0"/>
              <a:t>There is a decade of impairment before it happens</a:t>
            </a:r>
          </a:p>
          <a:p>
            <a:endParaRPr lang="en-US" sz="1400" dirty="0"/>
          </a:p>
        </p:txBody>
      </p:sp>
      <p:sp>
        <p:nvSpPr>
          <p:cNvPr id="7" name="Title 1">
            <a:extLst>
              <a:ext uri="{FF2B5EF4-FFF2-40B4-BE49-F238E27FC236}">
                <a16:creationId xmlns:a16="http://schemas.microsoft.com/office/drawing/2014/main" id="{4699D7B0-0904-4B10-AA18-618AF787D63B}"/>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9" name="Picture 8" descr="A picture containing water&#10;&#10;Description automatically generated">
            <a:extLst>
              <a:ext uri="{FF2B5EF4-FFF2-40B4-BE49-F238E27FC236}">
                <a16:creationId xmlns:a16="http://schemas.microsoft.com/office/drawing/2014/main" id="{B6655C24-1BC3-437D-9032-1817E212FE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1" name="TextBox 10">
            <a:extLst>
              <a:ext uri="{FF2B5EF4-FFF2-40B4-BE49-F238E27FC236}">
                <a16:creationId xmlns:a16="http://schemas.microsoft.com/office/drawing/2014/main" id="{FC98BED8-1E9C-4FCE-A897-65C7625FEB24}"/>
              </a:ext>
            </a:extLst>
          </p:cNvPr>
          <p:cNvSpPr txBox="1"/>
          <p:nvPr/>
        </p:nvSpPr>
        <p:spPr>
          <a:xfrm>
            <a:off x="0" y="239484"/>
            <a:ext cx="9143999" cy="800219"/>
          </a:xfrm>
          <a:prstGeom prst="rect">
            <a:avLst/>
          </a:prstGeom>
          <a:noFill/>
        </p:spPr>
        <p:txBody>
          <a:bodyPr wrap="square" rtlCol="0">
            <a:spAutoFit/>
          </a:bodyPr>
          <a:lstStyle/>
          <a:p>
            <a:pPr algn="ctr"/>
            <a:r>
              <a:rPr lang="en-US" sz="2800" b="1" dirty="0"/>
              <a:t>Alzheimer’s</a:t>
            </a:r>
          </a:p>
          <a:p>
            <a:pPr algn="ctr"/>
            <a:endParaRPr lang="en-US" dirty="0"/>
          </a:p>
        </p:txBody>
      </p:sp>
    </p:spTree>
    <p:extLst>
      <p:ext uri="{BB962C8B-B14F-4D97-AF65-F5344CB8AC3E}">
        <p14:creationId xmlns:p14="http://schemas.microsoft.com/office/powerpoint/2010/main" val="3549892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84AD-0778-3C41-A9F2-4A92F2DF7543}"/>
              </a:ext>
            </a:extLst>
          </p:cNvPr>
          <p:cNvSpPr>
            <a:spLocks noGrp="1"/>
          </p:cNvSpPr>
          <p:nvPr>
            <p:ph type="title"/>
          </p:nvPr>
        </p:nvSpPr>
        <p:spPr/>
        <p:txBody>
          <a:bodyPr/>
          <a:lstStyle/>
          <a:p>
            <a:pPr>
              <a:defRPr/>
            </a:pPr>
            <a:r>
              <a:rPr lang="en-US" dirty="0"/>
              <a:t>Amino Acids</a:t>
            </a:r>
          </a:p>
        </p:txBody>
      </p:sp>
      <p:sp>
        <p:nvSpPr>
          <p:cNvPr id="3" name="Content Placeholder 2">
            <a:extLst>
              <a:ext uri="{FF2B5EF4-FFF2-40B4-BE49-F238E27FC236}">
                <a16:creationId xmlns:a16="http://schemas.microsoft.com/office/drawing/2014/main" id="{F3AF82FA-426B-8C41-A435-B22B518690F9}"/>
              </a:ext>
            </a:extLst>
          </p:cNvPr>
          <p:cNvSpPr>
            <a:spLocks noGrp="1"/>
          </p:cNvSpPr>
          <p:nvPr>
            <p:ph idx="1"/>
          </p:nvPr>
        </p:nvSpPr>
        <p:spPr/>
        <p:txBody>
          <a:bodyPr/>
          <a:lstStyle/>
          <a:p>
            <a:pPr>
              <a:defRPr/>
            </a:pPr>
            <a:r>
              <a:rPr lang="en-US" dirty="0"/>
              <a:t>Aside from the 60% of fat in your brain the other 40% is amino acids</a:t>
            </a:r>
          </a:p>
          <a:p>
            <a:pPr>
              <a:defRPr/>
            </a:pPr>
            <a:r>
              <a:rPr lang="en-US" dirty="0">
                <a:effectLst/>
              </a:rPr>
              <a:t>other part is protein-specifically the amino acid building blocks that get transformed into neurotransmitters. These are messenger molecules that are produced by nerve cells to communicate and control almost every function of your body. </a:t>
            </a:r>
          </a:p>
          <a:p>
            <a:pPr>
              <a:defRPr/>
            </a:pPr>
            <a:endParaRPr lang="en-US" dirty="0"/>
          </a:p>
        </p:txBody>
      </p:sp>
    </p:spTree>
    <p:extLst>
      <p:ext uri="{BB962C8B-B14F-4D97-AF65-F5344CB8AC3E}">
        <p14:creationId xmlns:p14="http://schemas.microsoft.com/office/powerpoint/2010/main" val="3658721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2D86-637C-0B40-B12A-8CAAD8E22627}"/>
              </a:ext>
            </a:extLst>
          </p:cNvPr>
          <p:cNvSpPr>
            <a:spLocks noGrp="1"/>
          </p:cNvSpPr>
          <p:nvPr>
            <p:ph type="title"/>
          </p:nvPr>
        </p:nvSpPr>
        <p:spPr/>
        <p:txBody>
          <a:bodyPr/>
          <a:lstStyle/>
          <a:p>
            <a:pPr>
              <a:defRPr/>
            </a:pPr>
            <a:r>
              <a:rPr lang="en-US" dirty="0"/>
              <a:t>Amino Acids</a:t>
            </a:r>
          </a:p>
        </p:txBody>
      </p:sp>
      <p:sp>
        <p:nvSpPr>
          <p:cNvPr id="3" name="Content Placeholder 2">
            <a:extLst>
              <a:ext uri="{FF2B5EF4-FFF2-40B4-BE49-F238E27FC236}">
                <a16:creationId xmlns:a16="http://schemas.microsoft.com/office/drawing/2014/main" id="{F5835487-4A74-4646-A310-7DB636FCBB14}"/>
              </a:ext>
            </a:extLst>
          </p:cNvPr>
          <p:cNvSpPr>
            <a:spLocks noGrp="1"/>
          </p:cNvSpPr>
          <p:nvPr>
            <p:ph idx="1"/>
          </p:nvPr>
        </p:nvSpPr>
        <p:spPr/>
        <p:txBody>
          <a:bodyPr/>
          <a:lstStyle/>
          <a:p>
            <a:pPr>
              <a:defRPr/>
            </a:pPr>
            <a:r>
              <a:rPr lang="en-US" dirty="0">
                <a:effectLst/>
              </a:rPr>
              <a:t>neurotransmitters are built from the proteins you get in your diet, specifically eight essential amino acids that you must get from the foods you eat. </a:t>
            </a:r>
          </a:p>
          <a:p>
            <a:pPr>
              <a:defRPr/>
            </a:pPr>
            <a:endParaRPr lang="en-US" dirty="0"/>
          </a:p>
        </p:txBody>
      </p:sp>
    </p:spTree>
    <p:extLst>
      <p:ext uri="{BB962C8B-B14F-4D97-AF65-F5344CB8AC3E}">
        <p14:creationId xmlns:p14="http://schemas.microsoft.com/office/powerpoint/2010/main" val="1779140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0DDE-EEB9-B649-AF98-AF3480BBA6D5}"/>
              </a:ext>
            </a:extLst>
          </p:cNvPr>
          <p:cNvSpPr>
            <a:spLocks noGrp="1"/>
          </p:cNvSpPr>
          <p:nvPr>
            <p:ph type="title"/>
          </p:nvPr>
        </p:nvSpPr>
        <p:spPr/>
        <p:txBody>
          <a:bodyPr/>
          <a:lstStyle/>
          <a:p>
            <a:pPr>
              <a:defRPr/>
            </a:pPr>
            <a:r>
              <a:rPr lang="en-US" altLang="en-US"/>
              <a:t>Make Sure you Get your Protein</a:t>
            </a:r>
          </a:p>
        </p:txBody>
      </p:sp>
      <p:sp>
        <p:nvSpPr>
          <p:cNvPr id="3" name="Content Placeholder 2">
            <a:extLst>
              <a:ext uri="{FF2B5EF4-FFF2-40B4-BE49-F238E27FC236}">
                <a16:creationId xmlns:a16="http://schemas.microsoft.com/office/drawing/2014/main" id="{AB071F1F-9DD2-7845-ACE4-3D38ACF62B9D}"/>
              </a:ext>
            </a:extLst>
          </p:cNvPr>
          <p:cNvSpPr>
            <a:spLocks noGrp="1"/>
          </p:cNvSpPr>
          <p:nvPr>
            <p:ph idx="1"/>
          </p:nvPr>
        </p:nvSpPr>
        <p:spPr/>
        <p:txBody>
          <a:bodyPr/>
          <a:lstStyle/>
          <a:p>
            <a:pPr>
              <a:defRPr/>
            </a:pPr>
            <a:r>
              <a:rPr lang="en-US" altLang="en-US"/>
              <a:t>Grass Fed Beef</a:t>
            </a:r>
          </a:p>
          <a:p>
            <a:pPr>
              <a:defRPr/>
            </a:pPr>
            <a:r>
              <a:rPr lang="en-US" altLang="en-US"/>
              <a:t>Cage Free Chicken</a:t>
            </a:r>
          </a:p>
          <a:p>
            <a:pPr>
              <a:defRPr/>
            </a:pPr>
            <a:r>
              <a:rPr lang="en-US" altLang="en-US"/>
              <a:t>Wild Fish</a:t>
            </a:r>
          </a:p>
          <a:p>
            <a:pPr>
              <a:defRPr/>
            </a:pPr>
            <a:r>
              <a:rPr lang="en-US" altLang="en-US"/>
              <a:t>Lentils</a:t>
            </a:r>
          </a:p>
        </p:txBody>
      </p:sp>
    </p:spTree>
    <p:extLst>
      <p:ext uri="{BB962C8B-B14F-4D97-AF65-F5344CB8AC3E}">
        <p14:creationId xmlns:p14="http://schemas.microsoft.com/office/powerpoint/2010/main" val="78613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A73E3D1-EBAC-9746-93F7-DC403471EBCB}"/>
              </a:ext>
            </a:extLst>
          </p:cNvPr>
          <p:cNvSpPr>
            <a:spLocks noGrp="1" noChangeArrowheads="1"/>
          </p:cNvSpPr>
          <p:nvPr>
            <p:ph type="title"/>
          </p:nvPr>
        </p:nvSpPr>
        <p:spPr/>
        <p:txBody>
          <a:bodyPr/>
          <a:lstStyle/>
          <a:p>
            <a:pPr eaLnBrk="1" hangingPunct="1">
              <a:defRPr/>
            </a:pPr>
            <a:r>
              <a:rPr lang="en-US" altLang="en-US"/>
              <a:t>Vegetarian?</a:t>
            </a:r>
          </a:p>
        </p:txBody>
      </p:sp>
      <p:sp>
        <p:nvSpPr>
          <p:cNvPr id="22531" name="Rectangle 3">
            <a:extLst>
              <a:ext uri="{FF2B5EF4-FFF2-40B4-BE49-F238E27FC236}">
                <a16:creationId xmlns:a16="http://schemas.microsoft.com/office/drawing/2014/main" id="{514783C7-B78B-A445-ACED-632C1DBA116F}"/>
              </a:ext>
            </a:extLst>
          </p:cNvPr>
          <p:cNvSpPr>
            <a:spLocks noGrp="1" noChangeArrowheads="1"/>
          </p:cNvSpPr>
          <p:nvPr>
            <p:ph type="body" idx="1"/>
          </p:nvPr>
        </p:nvSpPr>
        <p:spPr/>
        <p:txBody>
          <a:bodyPr>
            <a:normAutofit fontScale="85000" lnSpcReduction="20000"/>
          </a:bodyPr>
          <a:lstStyle/>
          <a:p>
            <a:pPr eaLnBrk="1" hangingPunct="1">
              <a:lnSpc>
                <a:spcPct val="90000"/>
              </a:lnSpc>
              <a:defRPr/>
            </a:pPr>
            <a:r>
              <a:rPr lang="en-US" altLang="en-US" sz="2800"/>
              <a:t>Care must be taken to get enough protein:</a:t>
            </a:r>
          </a:p>
          <a:p>
            <a:pPr lvl="1" eaLnBrk="1" hangingPunct="1">
              <a:lnSpc>
                <a:spcPct val="90000"/>
              </a:lnSpc>
              <a:defRPr/>
            </a:pPr>
            <a:r>
              <a:rPr lang="en-US" altLang="en-US" sz="2400"/>
              <a:t>15-20 gm. 3x a day for optimal brain chemistry, moods, and blood sugar regulation.</a:t>
            </a:r>
          </a:p>
          <a:p>
            <a:pPr lvl="1" eaLnBrk="1" hangingPunct="1">
              <a:lnSpc>
                <a:spcPct val="90000"/>
              </a:lnSpc>
              <a:defRPr/>
            </a:pPr>
            <a:r>
              <a:rPr lang="en-US" altLang="en-US" sz="2400"/>
              <a:t>Forty years ago Kansa</a:t>
            </a:r>
            <a:r>
              <a:rPr lang="ja-JP" altLang="en-US" sz="2400">
                <a:latin typeface="Arial" panose="020B0604020202020204" pitchFamily="34" charset="0"/>
              </a:rPr>
              <a:t>’</a:t>
            </a:r>
            <a:r>
              <a:rPr lang="en-US" altLang="ja-JP" sz="2400"/>
              <a:t>s wheat was 16% protein and today it is 7%</a:t>
            </a:r>
          </a:p>
          <a:p>
            <a:pPr lvl="1" eaLnBrk="1" hangingPunct="1">
              <a:lnSpc>
                <a:spcPct val="90000"/>
              </a:lnSpc>
              <a:defRPr/>
            </a:pPr>
            <a:r>
              <a:rPr lang="en-US" altLang="en-US" sz="2400"/>
              <a:t>Per cup:	lentils – 18 gm, black beans 15gm</a:t>
            </a:r>
          </a:p>
          <a:p>
            <a:pPr lvl="1" eaLnBrk="1" hangingPunct="1">
              <a:lnSpc>
                <a:spcPct val="90000"/>
              </a:lnSpc>
              <a:defRPr/>
            </a:pPr>
            <a:r>
              <a:rPr lang="en-US" altLang="en-US" sz="2400"/>
              <a:t>Per cup:	grains- teff 10 gm., brown rice 5 gm.</a:t>
            </a:r>
          </a:p>
          <a:p>
            <a:pPr lvl="1" eaLnBrk="1" hangingPunct="1">
              <a:lnSpc>
                <a:spcPct val="90000"/>
              </a:lnSpc>
              <a:defRPr/>
            </a:pPr>
            <a:r>
              <a:rPr lang="en-US" altLang="en-US" sz="2400"/>
              <a:t>Per ounce:	almonds 6 gm., pumpkin seeds 9gm</a:t>
            </a:r>
          </a:p>
          <a:p>
            <a:pPr lvl="1" eaLnBrk="1" hangingPunct="1">
              <a:lnSpc>
                <a:spcPct val="90000"/>
              </a:lnSpc>
              <a:defRPr/>
            </a:pPr>
            <a:r>
              <a:rPr lang="en-US" altLang="en-US" sz="2400"/>
              <a:t>Per cup raw:	sprouts 1 gm, broccoli 3 gm, carrots 1 gm.</a:t>
            </a:r>
          </a:p>
          <a:p>
            <a:pPr lvl="4" eaLnBrk="1" hangingPunct="1">
              <a:lnSpc>
                <a:spcPct val="90000"/>
              </a:lnSpc>
              <a:buFont typeface="Wingdings" pitchFamily="2" charset="2"/>
              <a:buNone/>
              <a:defRPr/>
            </a:pPr>
            <a:r>
              <a:rPr lang="en-US" altLang="en-US" sz="1800"/>
              <a:t>               </a:t>
            </a:r>
          </a:p>
          <a:p>
            <a:pPr lvl="4" eaLnBrk="1" hangingPunct="1">
              <a:lnSpc>
                <a:spcPct val="90000"/>
              </a:lnSpc>
              <a:buFont typeface="Wingdings" pitchFamily="2" charset="2"/>
              <a:buNone/>
              <a:defRPr/>
            </a:pPr>
            <a:r>
              <a:rPr lang="en-US" altLang="en-US" sz="1800"/>
              <a:t>		</a:t>
            </a:r>
          </a:p>
        </p:txBody>
      </p:sp>
    </p:spTree>
    <p:extLst>
      <p:ext uri="{BB962C8B-B14F-4D97-AF65-F5344CB8AC3E}">
        <p14:creationId xmlns:p14="http://schemas.microsoft.com/office/powerpoint/2010/main" val="1588429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4A12-6961-0D4D-9E91-28A30C30DD84}"/>
              </a:ext>
            </a:extLst>
          </p:cNvPr>
          <p:cNvSpPr>
            <a:spLocks noGrp="1"/>
          </p:cNvSpPr>
          <p:nvPr>
            <p:ph type="title"/>
          </p:nvPr>
        </p:nvSpPr>
        <p:spPr/>
        <p:txBody>
          <a:bodyPr/>
          <a:lstStyle/>
          <a:p>
            <a:pPr>
              <a:defRPr/>
            </a:pPr>
            <a:r>
              <a:rPr lang="en-US" dirty="0" err="1"/>
              <a:t>Tumeric</a:t>
            </a:r>
            <a:endParaRPr lang="en-US" dirty="0"/>
          </a:p>
        </p:txBody>
      </p:sp>
      <p:sp>
        <p:nvSpPr>
          <p:cNvPr id="3" name="Content Placeholder 2">
            <a:extLst>
              <a:ext uri="{FF2B5EF4-FFF2-40B4-BE49-F238E27FC236}">
                <a16:creationId xmlns:a16="http://schemas.microsoft.com/office/drawing/2014/main" id="{F31D4005-2A23-9C40-8105-F11B546D4710}"/>
              </a:ext>
            </a:extLst>
          </p:cNvPr>
          <p:cNvSpPr>
            <a:spLocks noGrp="1"/>
          </p:cNvSpPr>
          <p:nvPr>
            <p:ph idx="1"/>
          </p:nvPr>
        </p:nvSpPr>
        <p:spPr/>
        <p:txBody>
          <a:bodyPr/>
          <a:lstStyle/>
          <a:p>
            <a:pPr>
              <a:defRPr/>
            </a:pPr>
            <a:r>
              <a:rPr lang="en-US" dirty="0">
                <a:effectLst/>
              </a:rPr>
              <a:t>Research has demonstrated that curcumin has antioxidant activity, is an immune cell modulator and has inhibiting effect on certain inflammatory markers (TNF-alpha, ILs). </a:t>
            </a:r>
            <a:r>
              <a:rPr lang="en-US" dirty="0" err="1">
                <a:effectLst/>
              </a:rPr>
              <a:t>Jurenka</a:t>
            </a:r>
            <a:r>
              <a:rPr lang="en-US" dirty="0">
                <a:effectLst/>
              </a:rPr>
              <a:t> J</a:t>
            </a:r>
            <a:br>
              <a:rPr lang="en-US" dirty="0">
                <a:effectLst/>
              </a:rPr>
            </a:br>
            <a:endParaRPr lang="en-US" dirty="0">
              <a:effectLst/>
            </a:endParaRPr>
          </a:p>
          <a:p>
            <a:pPr>
              <a:defRPr/>
            </a:pPr>
            <a:endParaRPr lang="en-US" dirty="0"/>
          </a:p>
        </p:txBody>
      </p:sp>
    </p:spTree>
    <p:extLst>
      <p:ext uri="{BB962C8B-B14F-4D97-AF65-F5344CB8AC3E}">
        <p14:creationId xmlns:p14="http://schemas.microsoft.com/office/powerpoint/2010/main" val="443698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549C-FD03-284E-BEB4-73F6284299A0}"/>
              </a:ext>
            </a:extLst>
          </p:cNvPr>
          <p:cNvSpPr>
            <a:spLocks noGrp="1"/>
          </p:cNvSpPr>
          <p:nvPr>
            <p:ph type="title"/>
          </p:nvPr>
        </p:nvSpPr>
        <p:spPr/>
        <p:txBody>
          <a:bodyPr/>
          <a:lstStyle/>
          <a:p>
            <a:pPr>
              <a:defRPr/>
            </a:pPr>
            <a:r>
              <a:rPr lang="en-US" dirty="0" err="1"/>
              <a:t>Tumeric</a:t>
            </a:r>
            <a:endParaRPr lang="en-US" dirty="0"/>
          </a:p>
        </p:txBody>
      </p:sp>
      <p:sp>
        <p:nvSpPr>
          <p:cNvPr id="3" name="Content Placeholder 2">
            <a:extLst>
              <a:ext uri="{FF2B5EF4-FFF2-40B4-BE49-F238E27FC236}">
                <a16:creationId xmlns:a16="http://schemas.microsoft.com/office/drawing/2014/main" id="{C697109F-0118-7E43-BA28-B5FC80086246}"/>
              </a:ext>
            </a:extLst>
          </p:cNvPr>
          <p:cNvSpPr>
            <a:spLocks noGrp="1"/>
          </p:cNvSpPr>
          <p:nvPr>
            <p:ph idx="1"/>
          </p:nvPr>
        </p:nvSpPr>
        <p:spPr/>
        <p:txBody>
          <a:bodyPr/>
          <a:lstStyle/>
          <a:p>
            <a:pPr>
              <a:defRPr/>
            </a:pPr>
            <a:r>
              <a:rPr lang="en-US" dirty="0"/>
              <a:t>It’s a root that looks like ginger</a:t>
            </a:r>
            <a:endParaRPr lang="en-US" dirty="0">
              <a:effectLst/>
            </a:endParaRPr>
          </a:p>
          <a:p>
            <a:pPr>
              <a:defRPr/>
            </a:pPr>
            <a:r>
              <a:rPr lang="en-US" dirty="0">
                <a:effectLst/>
              </a:rPr>
              <a:t>Curcumin may help aging blood vessels to relax and increase blood flow to the brain. </a:t>
            </a:r>
          </a:p>
          <a:p>
            <a:pPr>
              <a:defRPr/>
            </a:pPr>
            <a:r>
              <a:rPr lang="en-US" dirty="0">
                <a:effectLst/>
              </a:rPr>
              <a:t>At a dose of 2 g curcumin alone, serum levels were either undetectable or very low in human volunteers. But curcumin administered with </a:t>
            </a:r>
            <a:r>
              <a:rPr lang="en-US" dirty="0" err="1">
                <a:effectLst/>
              </a:rPr>
              <a:t>piperine</a:t>
            </a:r>
            <a:r>
              <a:rPr lang="en-US" dirty="0">
                <a:effectLst/>
              </a:rPr>
              <a:t> produced much higher serum concentrations from 0.25—one hour after ingestion with a 2000% increase in bioavailability.</a:t>
            </a:r>
          </a:p>
          <a:p>
            <a:pPr>
              <a:defRPr/>
            </a:pPr>
            <a:endParaRPr lang="en-US" dirty="0">
              <a:effectLst/>
            </a:endParaRPr>
          </a:p>
          <a:p>
            <a:pPr>
              <a:defRPr/>
            </a:pPr>
            <a:endParaRPr lang="en-US" dirty="0"/>
          </a:p>
        </p:txBody>
      </p:sp>
    </p:spTree>
    <p:extLst>
      <p:ext uri="{BB962C8B-B14F-4D97-AF65-F5344CB8AC3E}">
        <p14:creationId xmlns:p14="http://schemas.microsoft.com/office/powerpoint/2010/main" val="4279569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C011-E728-BB4E-96F7-714194B6C386}"/>
              </a:ext>
            </a:extLst>
          </p:cNvPr>
          <p:cNvSpPr>
            <a:spLocks noGrp="1"/>
          </p:cNvSpPr>
          <p:nvPr>
            <p:ph type="title"/>
          </p:nvPr>
        </p:nvSpPr>
        <p:spPr/>
        <p:txBody>
          <a:bodyPr/>
          <a:lstStyle/>
          <a:p>
            <a:pPr>
              <a:defRPr/>
            </a:pPr>
            <a:r>
              <a:rPr lang="en-US" dirty="0" err="1"/>
              <a:t>Tumeric</a:t>
            </a:r>
            <a:r>
              <a:rPr lang="en-US" dirty="0"/>
              <a:t> and Research</a:t>
            </a:r>
          </a:p>
        </p:txBody>
      </p:sp>
      <p:sp>
        <p:nvSpPr>
          <p:cNvPr id="3" name="Content Placeholder 2">
            <a:extLst>
              <a:ext uri="{FF2B5EF4-FFF2-40B4-BE49-F238E27FC236}">
                <a16:creationId xmlns:a16="http://schemas.microsoft.com/office/drawing/2014/main" id="{2163AE86-04A3-584F-AB8D-0C3AE8AFF34A}"/>
              </a:ext>
            </a:extLst>
          </p:cNvPr>
          <p:cNvSpPr>
            <a:spLocks noGrp="1"/>
          </p:cNvSpPr>
          <p:nvPr>
            <p:ph idx="1"/>
          </p:nvPr>
        </p:nvSpPr>
        <p:spPr/>
        <p:txBody>
          <a:bodyPr>
            <a:normAutofit/>
          </a:bodyPr>
          <a:lstStyle/>
          <a:p>
            <a:pPr>
              <a:defRPr/>
            </a:pPr>
            <a:r>
              <a:rPr lang="en-US" dirty="0">
                <a:effectLst/>
              </a:rPr>
              <a:t>1 Shoba G, Joy D, Joseph T, </a:t>
            </a:r>
            <a:r>
              <a:rPr lang="en-US" i="1" dirty="0">
                <a:effectLst/>
              </a:rPr>
              <a:t>et al. </a:t>
            </a:r>
            <a:r>
              <a:rPr lang="en-US" dirty="0">
                <a:effectLst/>
              </a:rPr>
              <a:t>Influence of </a:t>
            </a:r>
            <a:r>
              <a:rPr lang="en-US" dirty="0" err="1">
                <a:effectLst/>
              </a:rPr>
              <a:t>piperine</a:t>
            </a:r>
            <a:r>
              <a:rPr lang="en-US" dirty="0">
                <a:effectLst/>
              </a:rPr>
              <a:t> on the pharmacokinetics of curcumin in animals and human volunteers. Planta Med 1998 May;64(4):353- 56. [PMID: 9619120]</a:t>
            </a:r>
          </a:p>
          <a:p>
            <a:pPr>
              <a:defRPr/>
            </a:pPr>
            <a:r>
              <a:rPr lang="en-US" dirty="0">
                <a:effectLst/>
              </a:rPr>
              <a:t>2 Altern Med Rev. 2009 Jun;14(2):141-53. [PMID: 19594223] 3. </a:t>
            </a:r>
            <a:r>
              <a:rPr lang="en-US" dirty="0" err="1">
                <a:effectLst/>
              </a:rPr>
              <a:t>Jagetia</a:t>
            </a:r>
            <a:r>
              <a:rPr lang="en-US" dirty="0">
                <a:effectLst/>
              </a:rPr>
              <a:t> GC, Aggarwal BB. “Spicing up” of the immune system.</a:t>
            </a:r>
          </a:p>
          <a:p>
            <a:pPr>
              <a:defRPr/>
            </a:pPr>
            <a:r>
              <a:rPr lang="en-US" dirty="0">
                <a:effectLst/>
              </a:rPr>
              <a:t>Various animal and human studies support its use in promoting health in joints, gastrointestinal mucosa, neural cell health, and amyloid plaques in the brain. The typical dose in human studies</a:t>
            </a:r>
          </a:p>
          <a:p>
            <a:pPr>
              <a:defRPr/>
            </a:pPr>
            <a:r>
              <a:rPr lang="en-US" dirty="0">
                <a:effectLst/>
              </a:rPr>
              <a:t>ranged from 3.75 mg-1,200 mg.1</a:t>
            </a:r>
          </a:p>
          <a:p>
            <a:pPr>
              <a:defRPr/>
            </a:pPr>
            <a:endParaRPr lang="en-US" dirty="0"/>
          </a:p>
        </p:txBody>
      </p:sp>
    </p:spTree>
    <p:extLst>
      <p:ext uri="{BB962C8B-B14F-4D97-AF65-F5344CB8AC3E}">
        <p14:creationId xmlns:p14="http://schemas.microsoft.com/office/powerpoint/2010/main" val="3222774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1BDD-B0C5-DE4B-9CD3-C6776D392290}"/>
              </a:ext>
            </a:extLst>
          </p:cNvPr>
          <p:cNvSpPr>
            <a:spLocks noGrp="1"/>
          </p:cNvSpPr>
          <p:nvPr>
            <p:ph type="title"/>
          </p:nvPr>
        </p:nvSpPr>
        <p:spPr/>
        <p:txBody>
          <a:bodyPr/>
          <a:lstStyle/>
          <a:p>
            <a:pPr>
              <a:defRPr/>
            </a:pPr>
            <a:r>
              <a:rPr lang="en-US" dirty="0"/>
              <a:t>Vitamins and Minerals</a:t>
            </a:r>
          </a:p>
        </p:txBody>
      </p:sp>
      <p:sp>
        <p:nvSpPr>
          <p:cNvPr id="3" name="Content Placeholder 2">
            <a:extLst>
              <a:ext uri="{FF2B5EF4-FFF2-40B4-BE49-F238E27FC236}">
                <a16:creationId xmlns:a16="http://schemas.microsoft.com/office/drawing/2014/main" id="{1A6D1507-867C-6648-A3A8-722AF7004F38}"/>
              </a:ext>
            </a:extLst>
          </p:cNvPr>
          <p:cNvSpPr>
            <a:spLocks noGrp="1"/>
          </p:cNvSpPr>
          <p:nvPr>
            <p:ph idx="1"/>
          </p:nvPr>
        </p:nvSpPr>
        <p:spPr/>
        <p:txBody>
          <a:bodyPr/>
          <a:lstStyle/>
          <a:p>
            <a:pPr>
              <a:defRPr/>
            </a:pPr>
            <a:r>
              <a:rPr lang="en-US" dirty="0">
                <a:effectLst/>
              </a:rPr>
              <a:t>Patients sometimes ask me a very good question: Is it really necessary to supplement with extra vitamins and minerals? </a:t>
            </a:r>
          </a:p>
          <a:p>
            <a:pPr>
              <a:defRPr/>
            </a:pPr>
            <a:endParaRPr lang="en-US" dirty="0"/>
          </a:p>
          <a:p>
            <a:pPr>
              <a:defRPr/>
            </a:pPr>
            <a:r>
              <a:rPr lang="en-US" dirty="0">
                <a:effectLst/>
              </a:rPr>
              <a:t>The short answer is: No, as long as you are eating wild, fresh, whole, organic, local, non-genetically modified foods grown in virgin mineral and nutrient-rich soils, freshly picked and not transported across vast distances or stored for months. </a:t>
            </a:r>
          </a:p>
          <a:p>
            <a:pPr>
              <a:defRPr/>
            </a:pPr>
            <a:endParaRPr lang="en-US" dirty="0"/>
          </a:p>
        </p:txBody>
      </p:sp>
    </p:spTree>
    <p:extLst>
      <p:ext uri="{BB962C8B-B14F-4D97-AF65-F5344CB8AC3E}">
        <p14:creationId xmlns:p14="http://schemas.microsoft.com/office/powerpoint/2010/main" val="286639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6CEF-8EC9-FD49-A394-38FC3373B5A7}"/>
              </a:ext>
            </a:extLst>
          </p:cNvPr>
          <p:cNvSpPr>
            <a:spLocks noGrp="1"/>
          </p:cNvSpPr>
          <p:nvPr>
            <p:ph type="title"/>
          </p:nvPr>
        </p:nvSpPr>
        <p:spPr/>
        <p:txBody>
          <a:bodyPr/>
          <a:lstStyle/>
          <a:p>
            <a:pPr>
              <a:defRPr/>
            </a:pPr>
            <a:r>
              <a:rPr lang="en-US" dirty="0"/>
              <a:t>Super Vitamins and Minerals</a:t>
            </a:r>
          </a:p>
        </p:txBody>
      </p:sp>
      <p:sp>
        <p:nvSpPr>
          <p:cNvPr id="3" name="Content Placeholder 2">
            <a:extLst>
              <a:ext uri="{FF2B5EF4-FFF2-40B4-BE49-F238E27FC236}">
                <a16:creationId xmlns:a16="http://schemas.microsoft.com/office/drawing/2014/main" id="{4B77E488-AB83-8F46-9446-28426F48AA5F}"/>
              </a:ext>
            </a:extLst>
          </p:cNvPr>
          <p:cNvSpPr>
            <a:spLocks noGrp="1"/>
          </p:cNvSpPr>
          <p:nvPr>
            <p:ph idx="1"/>
          </p:nvPr>
        </p:nvSpPr>
        <p:spPr/>
        <p:txBody>
          <a:bodyPr>
            <a:normAutofit/>
          </a:bodyPr>
          <a:lstStyle/>
          <a:p>
            <a:pPr>
              <a:defRPr/>
            </a:pPr>
            <a:r>
              <a:rPr lang="en-US" sz="2400" dirty="0"/>
              <a:t>Vitamin D</a:t>
            </a:r>
          </a:p>
          <a:p>
            <a:pPr>
              <a:defRPr/>
            </a:pPr>
            <a:r>
              <a:rPr lang="en-US" sz="2400" dirty="0"/>
              <a:t>B vitamins</a:t>
            </a:r>
          </a:p>
          <a:p>
            <a:pPr>
              <a:defRPr/>
            </a:pPr>
            <a:r>
              <a:rPr lang="en-US" sz="2400" dirty="0"/>
              <a:t>Magnesium</a:t>
            </a:r>
          </a:p>
          <a:p>
            <a:pPr>
              <a:defRPr/>
            </a:pPr>
            <a:r>
              <a:rPr lang="en-US" sz="2400" dirty="0"/>
              <a:t>Zinc</a:t>
            </a:r>
          </a:p>
          <a:p>
            <a:pPr>
              <a:defRPr/>
            </a:pPr>
            <a:r>
              <a:rPr lang="en-US" sz="2400" dirty="0"/>
              <a:t>Selenium</a:t>
            </a:r>
          </a:p>
          <a:p>
            <a:pPr>
              <a:defRPr/>
            </a:pPr>
            <a:r>
              <a:rPr lang="en-US" sz="2400" dirty="0"/>
              <a:t>Lithium</a:t>
            </a:r>
          </a:p>
        </p:txBody>
      </p:sp>
    </p:spTree>
    <p:extLst>
      <p:ext uri="{BB962C8B-B14F-4D97-AF65-F5344CB8AC3E}">
        <p14:creationId xmlns:p14="http://schemas.microsoft.com/office/powerpoint/2010/main" val="2328113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8664-C837-7F43-B2CE-84B6B43A98D2}"/>
              </a:ext>
            </a:extLst>
          </p:cNvPr>
          <p:cNvSpPr>
            <a:spLocks noGrp="1"/>
          </p:cNvSpPr>
          <p:nvPr>
            <p:ph type="title"/>
          </p:nvPr>
        </p:nvSpPr>
        <p:spPr/>
        <p:txBody>
          <a:bodyPr/>
          <a:lstStyle/>
          <a:p>
            <a:pPr>
              <a:defRPr/>
            </a:pPr>
            <a:r>
              <a:rPr lang="en-US" dirty="0"/>
              <a:t>Vitamins and Minerals</a:t>
            </a:r>
          </a:p>
        </p:txBody>
      </p:sp>
      <p:sp>
        <p:nvSpPr>
          <p:cNvPr id="3" name="Content Placeholder 2">
            <a:extLst>
              <a:ext uri="{FF2B5EF4-FFF2-40B4-BE49-F238E27FC236}">
                <a16:creationId xmlns:a16="http://schemas.microsoft.com/office/drawing/2014/main" id="{9293E9F8-F8E5-E946-B9C8-8396D949FDCD}"/>
              </a:ext>
            </a:extLst>
          </p:cNvPr>
          <p:cNvSpPr>
            <a:spLocks noGrp="1"/>
          </p:cNvSpPr>
          <p:nvPr>
            <p:ph idx="1"/>
          </p:nvPr>
        </p:nvSpPr>
        <p:spPr/>
        <p:txBody>
          <a:bodyPr/>
          <a:lstStyle/>
          <a:p>
            <a:pPr>
              <a:defRPr/>
            </a:pPr>
            <a:r>
              <a:rPr lang="en-US" sz="2400" dirty="0">
                <a:effectLst/>
              </a:rPr>
              <a:t>Vitamins act as cofactors that run all aspects of your biochemistry. </a:t>
            </a:r>
          </a:p>
          <a:p>
            <a:pPr>
              <a:defRPr/>
            </a:pPr>
            <a:endParaRPr lang="en-US" dirty="0"/>
          </a:p>
        </p:txBody>
      </p:sp>
    </p:spTree>
    <p:extLst>
      <p:ext uri="{BB962C8B-B14F-4D97-AF65-F5344CB8AC3E}">
        <p14:creationId xmlns:p14="http://schemas.microsoft.com/office/powerpoint/2010/main" val="347276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09B844-4F54-804F-97A9-3FF16D62543A}"/>
              </a:ext>
            </a:extLst>
          </p:cNvPr>
          <p:cNvSpPr>
            <a:spLocks noGrp="1"/>
          </p:cNvSpPr>
          <p:nvPr>
            <p:ph idx="1"/>
          </p:nvPr>
        </p:nvSpPr>
        <p:spPr>
          <a:xfrm>
            <a:off x="3762284" y="1800685"/>
            <a:ext cx="5160085" cy="3678237"/>
          </a:xfrm>
        </p:spPr>
        <p:txBody>
          <a:bodyPr>
            <a:noAutofit/>
          </a:bodyPr>
          <a:lstStyle/>
          <a:p>
            <a:pPr marL="0" indent="0">
              <a:buClr>
                <a:schemeClr val="tx1"/>
              </a:buClr>
              <a:buSzPct val="125000"/>
              <a:buNone/>
            </a:pPr>
            <a:r>
              <a:rPr lang="en-US" sz="2400" b="1" dirty="0"/>
              <a:t>We need our wellness for:</a:t>
            </a:r>
          </a:p>
          <a:p>
            <a:pPr>
              <a:buClr>
                <a:schemeClr val="tx1"/>
              </a:buClr>
              <a:buSzPct val="150000"/>
              <a:buFont typeface="Arial" panose="020B0604020202020204" pitchFamily="34" charset="0"/>
              <a:buChar char="•"/>
            </a:pPr>
            <a:r>
              <a:rPr lang="en-US" sz="2400" dirty="0"/>
              <a:t>Higher executive functioning</a:t>
            </a:r>
          </a:p>
          <a:p>
            <a:pPr>
              <a:buClr>
                <a:schemeClr val="tx1"/>
              </a:buClr>
              <a:buSzPct val="150000"/>
              <a:buFont typeface="Arial" panose="020B0604020202020204" pitchFamily="34" charset="0"/>
              <a:buChar char="•"/>
            </a:pPr>
            <a:r>
              <a:rPr lang="en-US" sz="2400" dirty="0"/>
              <a:t>Our ability to be productive in society</a:t>
            </a:r>
          </a:p>
          <a:p>
            <a:pPr>
              <a:buClr>
                <a:schemeClr val="tx1"/>
              </a:buClr>
              <a:buSzPct val="150000"/>
              <a:buFont typeface="Arial" panose="020B0604020202020204" pitchFamily="34" charset="0"/>
              <a:buChar char="•"/>
            </a:pPr>
            <a:r>
              <a:rPr lang="en-US" sz="2400" dirty="0"/>
              <a:t>Critical thinking </a:t>
            </a:r>
          </a:p>
          <a:p>
            <a:pPr>
              <a:buClr>
                <a:schemeClr val="tx1"/>
              </a:buClr>
              <a:buSzPct val="150000"/>
              <a:buFont typeface="Arial" panose="020B0604020202020204" pitchFamily="34" charset="0"/>
              <a:buChar char="•"/>
            </a:pPr>
            <a:r>
              <a:rPr lang="en-US" sz="2400" dirty="0"/>
              <a:t>Our ability to emotionally connect</a:t>
            </a:r>
          </a:p>
          <a:p>
            <a:pPr>
              <a:buClr>
                <a:schemeClr val="tx1"/>
              </a:buClr>
              <a:buSzPct val="150000"/>
              <a:buFont typeface="Arial" panose="020B0604020202020204" pitchFamily="34" charset="0"/>
              <a:buChar char="•"/>
            </a:pPr>
            <a:r>
              <a:rPr lang="en-US" sz="2400" dirty="0"/>
              <a:t>Compassion and judgment. </a:t>
            </a:r>
          </a:p>
        </p:txBody>
      </p:sp>
      <p:pic>
        <p:nvPicPr>
          <p:cNvPr id="5" name="Picture 4" descr="A picture containing blue, dark, sitting, light&#10;&#10;Description automatically generated">
            <a:extLst>
              <a:ext uri="{FF2B5EF4-FFF2-40B4-BE49-F238E27FC236}">
                <a16:creationId xmlns:a16="http://schemas.microsoft.com/office/drawing/2014/main" id="{8F069D7C-9CE3-6443-8885-90DDF295CF16}"/>
              </a:ext>
            </a:extLst>
          </p:cNvPr>
          <p:cNvPicPr>
            <a:picLocks noChangeAspect="1"/>
          </p:cNvPicPr>
          <p:nvPr/>
        </p:nvPicPr>
        <p:blipFill rotWithShape="1">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61" r="2522" b="3"/>
          <a:stretch/>
        </p:blipFill>
        <p:spPr>
          <a:xfrm>
            <a:off x="489601" y="1943765"/>
            <a:ext cx="2917629" cy="3392079"/>
          </a:xfrm>
          <a:prstGeom prst="rect">
            <a:avLst/>
          </a:prstGeom>
          <a:ln w="12700">
            <a:noFill/>
          </a:ln>
        </p:spPr>
      </p:pic>
      <p:sp>
        <p:nvSpPr>
          <p:cNvPr id="37" name="Title 1">
            <a:extLst>
              <a:ext uri="{FF2B5EF4-FFF2-40B4-BE49-F238E27FC236}">
                <a16:creationId xmlns:a16="http://schemas.microsoft.com/office/drawing/2014/main" id="{DD381155-EA10-4073-BB20-734708190EBE}"/>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2" name="Picture 1" descr="A picture containing water&#10;&#10;Description automatically generated">
            <a:extLst>
              <a:ext uri="{FF2B5EF4-FFF2-40B4-BE49-F238E27FC236}">
                <a16:creationId xmlns:a16="http://schemas.microsoft.com/office/drawing/2014/main" id="{FCEC8F86-301A-4662-8978-C1455514A15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1930053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7EC7-F0D5-EA42-B472-D5401B377567}"/>
              </a:ext>
            </a:extLst>
          </p:cNvPr>
          <p:cNvSpPr>
            <a:spLocks noGrp="1"/>
          </p:cNvSpPr>
          <p:nvPr>
            <p:ph type="title"/>
          </p:nvPr>
        </p:nvSpPr>
        <p:spPr/>
        <p:txBody>
          <a:bodyPr/>
          <a:lstStyle/>
          <a:p>
            <a:pPr>
              <a:defRPr/>
            </a:pPr>
            <a:r>
              <a:rPr lang="en-US" dirty="0"/>
              <a:t>Vitamin D</a:t>
            </a:r>
          </a:p>
        </p:txBody>
      </p:sp>
      <p:sp>
        <p:nvSpPr>
          <p:cNvPr id="3" name="Content Placeholder 2">
            <a:extLst>
              <a:ext uri="{FF2B5EF4-FFF2-40B4-BE49-F238E27FC236}">
                <a16:creationId xmlns:a16="http://schemas.microsoft.com/office/drawing/2014/main" id="{2BFC30ED-2FF1-5F48-AD98-83AECA7C79D1}"/>
              </a:ext>
            </a:extLst>
          </p:cNvPr>
          <p:cNvSpPr>
            <a:spLocks noGrp="1"/>
          </p:cNvSpPr>
          <p:nvPr>
            <p:ph idx="1"/>
          </p:nvPr>
        </p:nvSpPr>
        <p:spPr/>
        <p:txBody>
          <a:bodyPr/>
          <a:lstStyle/>
          <a:p>
            <a:pPr>
              <a:defRPr/>
            </a:pPr>
            <a:r>
              <a:rPr lang="en-US" dirty="0">
                <a:effectLst/>
              </a:rPr>
              <a:t>We need vitamin D for so many things, including production of serotonin (our “happy-mood” neurotransmitter)</a:t>
            </a:r>
          </a:p>
          <a:p>
            <a:pPr>
              <a:defRPr/>
            </a:pPr>
            <a:endParaRPr lang="en-US" dirty="0"/>
          </a:p>
          <a:p>
            <a:pPr>
              <a:defRPr/>
            </a:pPr>
            <a:r>
              <a:rPr lang="en-US" dirty="0"/>
              <a:t>To a</a:t>
            </a:r>
            <a:r>
              <a:rPr lang="en-US" dirty="0">
                <a:effectLst/>
              </a:rPr>
              <a:t>ctivate our thyroid hormone</a:t>
            </a:r>
            <a:endParaRPr lang="en-US" dirty="0"/>
          </a:p>
          <a:p>
            <a:pPr>
              <a:defRPr/>
            </a:pPr>
            <a:endParaRPr lang="en-US" dirty="0">
              <a:effectLst/>
            </a:endParaRPr>
          </a:p>
          <a:p>
            <a:pPr>
              <a:defRPr/>
            </a:pPr>
            <a:r>
              <a:rPr lang="en-US" dirty="0"/>
              <a:t>T</a:t>
            </a:r>
            <a:r>
              <a:rPr lang="en-US" dirty="0">
                <a:effectLst/>
              </a:rPr>
              <a:t>o aid our immune system in determining which immune T helper cells to activate as well as to shuttle amyloid protein out of the brain </a:t>
            </a:r>
          </a:p>
          <a:p>
            <a:pPr>
              <a:defRPr/>
            </a:pPr>
            <a:endParaRPr lang="en-US" dirty="0"/>
          </a:p>
        </p:txBody>
      </p:sp>
    </p:spTree>
    <p:extLst>
      <p:ext uri="{BB962C8B-B14F-4D97-AF65-F5344CB8AC3E}">
        <p14:creationId xmlns:p14="http://schemas.microsoft.com/office/powerpoint/2010/main" val="972926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D209-E4D1-634F-8FEB-D12FEDE02169}"/>
              </a:ext>
            </a:extLst>
          </p:cNvPr>
          <p:cNvSpPr>
            <a:spLocks noGrp="1"/>
          </p:cNvSpPr>
          <p:nvPr>
            <p:ph type="title"/>
          </p:nvPr>
        </p:nvSpPr>
        <p:spPr/>
        <p:txBody>
          <a:bodyPr/>
          <a:lstStyle/>
          <a:p>
            <a:pPr>
              <a:defRPr/>
            </a:pPr>
            <a:r>
              <a:rPr lang="en-US" dirty="0"/>
              <a:t>Vitamin D</a:t>
            </a:r>
          </a:p>
        </p:txBody>
      </p:sp>
      <p:sp>
        <p:nvSpPr>
          <p:cNvPr id="3" name="Content Placeholder 2">
            <a:extLst>
              <a:ext uri="{FF2B5EF4-FFF2-40B4-BE49-F238E27FC236}">
                <a16:creationId xmlns:a16="http://schemas.microsoft.com/office/drawing/2014/main" id="{79227AC5-5FA9-C64A-B974-2184D2D0A448}"/>
              </a:ext>
            </a:extLst>
          </p:cNvPr>
          <p:cNvSpPr>
            <a:spLocks noGrp="1"/>
          </p:cNvSpPr>
          <p:nvPr>
            <p:ph idx="1"/>
          </p:nvPr>
        </p:nvSpPr>
        <p:spPr/>
        <p:txBody>
          <a:bodyPr/>
          <a:lstStyle/>
          <a:p>
            <a:pPr>
              <a:defRPr/>
            </a:pPr>
            <a:r>
              <a:rPr lang="en-US" dirty="0">
                <a:effectLst/>
              </a:rPr>
              <a:t>Unfortunately, deficiency in vitamin D affects over about a third of the population. From the </a:t>
            </a:r>
            <a:r>
              <a:rPr lang="en-US" i="1" dirty="0">
                <a:effectLst/>
              </a:rPr>
              <a:t>British Journal of Nutrition</a:t>
            </a:r>
            <a:r>
              <a:rPr lang="en-US" dirty="0">
                <a:effectLst/>
              </a:rPr>
              <a:t>. 2018 Apr ;119(8):928-936. PMID: 29644951 by </a:t>
            </a:r>
            <a:r>
              <a:rPr lang="en-US" dirty="0" err="1">
                <a:effectLst/>
              </a:rPr>
              <a:t>Xuefeng</a:t>
            </a:r>
            <a:r>
              <a:rPr lang="en-US" dirty="0">
                <a:effectLst/>
              </a:rPr>
              <a:t> Liu, Ana </a:t>
            </a:r>
            <a:r>
              <a:rPr lang="en-US" dirty="0" err="1">
                <a:effectLst/>
              </a:rPr>
              <a:t>Baylin</a:t>
            </a:r>
            <a:r>
              <a:rPr lang="en-US" dirty="0">
                <a:effectLst/>
              </a:rPr>
              <a:t>, Phillip D Levy. </a:t>
            </a:r>
          </a:p>
          <a:p>
            <a:pPr>
              <a:defRPr/>
            </a:pPr>
            <a:r>
              <a:rPr lang="en-US" dirty="0">
                <a:effectLst/>
              </a:rPr>
              <a:t>Vitamin D levels in rats have been shown to help the blood brain barrier. </a:t>
            </a:r>
            <a:r>
              <a:rPr lang="en-US" i="1" dirty="0">
                <a:effectLst/>
              </a:rPr>
              <a:t>http://</a:t>
            </a:r>
            <a:r>
              <a:rPr lang="en-US" i="1" dirty="0" err="1">
                <a:effectLst/>
              </a:rPr>
              <a:t>www.greenmedinfo.com</a:t>
            </a:r>
            <a:r>
              <a:rPr lang="en-US" i="1" dirty="0">
                <a:effectLst/>
              </a:rPr>
              <a:t>/article/vitamin-d-deficiency-increases-blood-brain-barrier-dysfunction-after-ischemic.</a:t>
            </a:r>
            <a:endParaRPr lang="en-US" dirty="0">
              <a:effectLst/>
            </a:endParaRPr>
          </a:p>
          <a:p>
            <a:pPr>
              <a:defRPr/>
            </a:pPr>
            <a:endParaRPr lang="en-US" dirty="0"/>
          </a:p>
        </p:txBody>
      </p:sp>
    </p:spTree>
    <p:extLst>
      <p:ext uri="{BB962C8B-B14F-4D97-AF65-F5344CB8AC3E}">
        <p14:creationId xmlns:p14="http://schemas.microsoft.com/office/powerpoint/2010/main" val="1987699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DAB9-B1D9-B047-9E90-A1314421B0BA}"/>
              </a:ext>
            </a:extLst>
          </p:cNvPr>
          <p:cNvSpPr>
            <a:spLocks noGrp="1"/>
          </p:cNvSpPr>
          <p:nvPr>
            <p:ph type="title"/>
          </p:nvPr>
        </p:nvSpPr>
        <p:spPr/>
        <p:txBody>
          <a:bodyPr/>
          <a:lstStyle/>
          <a:p>
            <a:pPr>
              <a:defRPr/>
            </a:pPr>
            <a:r>
              <a:rPr lang="en-US" dirty="0"/>
              <a:t>B Vitamin</a:t>
            </a:r>
          </a:p>
        </p:txBody>
      </p:sp>
      <p:sp>
        <p:nvSpPr>
          <p:cNvPr id="3" name="Content Placeholder 2">
            <a:extLst>
              <a:ext uri="{FF2B5EF4-FFF2-40B4-BE49-F238E27FC236}">
                <a16:creationId xmlns:a16="http://schemas.microsoft.com/office/drawing/2014/main" id="{EA9553E7-6653-8047-A1F1-1556B7B364FD}"/>
              </a:ext>
            </a:extLst>
          </p:cNvPr>
          <p:cNvSpPr>
            <a:spLocks noGrp="1"/>
          </p:cNvSpPr>
          <p:nvPr>
            <p:ph idx="1"/>
          </p:nvPr>
        </p:nvSpPr>
        <p:spPr/>
        <p:txBody>
          <a:bodyPr/>
          <a:lstStyle/>
          <a:p>
            <a:pPr>
              <a:defRPr/>
            </a:pPr>
            <a:r>
              <a:rPr lang="en-US" sz="2400" b="1" dirty="0">
                <a:effectLst/>
              </a:rPr>
              <a:t>Vitamin B</a:t>
            </a:r>
            <a:r>
              <a:rPr lang="en-US" sz="2400" dirty="0">
                <a:effectLst/>
              </a:rPr>
              <a:t>-12 is crucial to the normal </a:t>
            </a:r>
            <a:r>
              <a:rPr lang="en-US" sz="2400" b="1" dirty="0">
                <a:effectLst/>
              </a:rPr>
              <a:t>function </a:t>
            </a:r>
            <a:r>
              <a:rPr lang="en-US" sz="2400" dirty="0">
                <a:effectLst/>
              </a:rPr>
              <a:t>of the brain and the nervous system. It is also involved in the formation of red blood cells and helps to create and regulate DNA. </a:t>
            </a:r>
          </a:p>
          <a:p>
            <a:pPr>
              <a:defRPr/>
            </a:pPr>
            <a:endParaRPr lang="en-US" sz="2400" dirty="0"/>
          </a:p>
          <a:p>
            <a:pPr>
              <a:defRPr/>
            </a:pPr>
            <a:r>
              <a:rPr lang="en-US" sz="2400" dirty="0">
                <a:effectLst/>
              </a:rPr>
              <a:t>The metabolism of every cell in the </a:t>
            </a:r>
            <a:r>
              <a:rPr lang="en-US" sz="2400" b="1" dirty="0">
                <a:effectLst/>
              </a:rPr>
              <a:t>body </a:t>
            </a:r>
            <a:r>
              <a:rPr lang="en-US" sz="2400" dirty="0">
                <a:effectLst/>
              </a:rPr>
              <a:t>depends on </a:t>
            </a:r>
            <a:r>
              <a:rPr lang="en-US" sz="2400" b="1" dirty="0">
                <a:effectLst/>
              </a:rPr>
              <a:t>vitamin B</a:t>
            </a:r>
            <a:r>
              <a:rPr lang="en-US" sz="2400" dirty="0">
                <a:effectLst/>
              </a:rPr>
              <a:t>-12, as it plays a part in the synthesis of fatty acids and energy production.</a:t>
            </a:r>
          </a:p>
          <a:p>
            <a:pPr>
              <a:defRPr/>
            </a:pPr>
            <a:endParaRPr lang="en-US" dirty="0"/>
          </a:p>
        </p:txBody>
      </p:sp>
    </p:spTree>
    <p:extLst>
      <p:ext uri="{BB962C8B-B14F-4D97-AF65-F5344CB8AC3E}">
        <p14:creationId xmlns:p14="http://schemas.microsoft.com/office/powerpoint/2010/main" val="2713318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3D05-2A3F-8045-A190-B6CB6F09924F}"/>
              </a:ext>
            </a:extLst>
          </p:cNvPr>
          <p:cNvSpPr>
            <a:spLocks noGrp="1"/>
          </p:cNvSpPr>
          <p:nvPr>
            <p:ph type="title"/>
          </p:nvPr>
        </p:nvSpPr>
        <p:spPr/>
        <p:txBody>
          <a:bodyPr/>
          <a:lstStyle/>
          <a:p>
            <a:pPr algn="ctr">
              <a:defRPr/>
            </a:pPr>
            <a:r>
              <a:rPr lang="en-US" dirty="0"/>
              <a:t>Magnesium</a:t>
            </a:r>
          </a:p>
        </p:txBody>
      </p:sp>
      <p:sp>
        <p:nvSpPr>
          <p:cNvPr id="3" name="Content Placeholder 2">
            <a:extLst>
              <a:ext uri="{FF2B5EF4-FFF2-40B4-BE49-F238E27FC236}">
                <a16:creationId xmlns:a16="http://schemas.microsoft.com/office/drawing/2014/main" id="{F417EBF7-573E-7546-986B-91691EBD6992}"/>
              </a:ext>
            </a:extLst>
          </p:cNvPr>
          <p:cNvSpPr>
            <a:spLocks noGrp="1"/>
          </p:cNvSpPr>
          <p:nvPr>
            <p:ph idx="1"/>
          </p:nvPr>
        </p:nvSpPr>
        <p:spPr/>
        <p:txBody>
          <a:bodyPr/>
          <a:lstStyle/>
          <a:p>
            <a:pPr>
              <a:defRPr/>
            </a:pPr>
            <a:r>
              <a:rPr lang="en-US" sz="2400" dirty="0">
                <a:effectLst/>
              </a:rPr>
              <a:t>Think of magnesium as the relaxation mineral. If there is stiffness or cramping in your body or brain, you may need more of it. Conditions such as an anxious, “tight” mood; a head “tight” with headaches; or bowels “tight” from constipation—all of these are most likely due to magnesium deficien</a:t>
            </a:r>
            <a:r>
              <a:rPr lang="en-US" sz="2400" dirty="0"/>
              <a:t>t</a:t>
            </a:r>
            <a:endParaRPr lang="en-US" sz="2400" dirty="0">
              <a:effectLst/>
            </a:endParaRPr>
          </a:p>
          <a:p>
            <a:pPr>
              <a:defRPr/>
            </a:pPr>
            <a:endParaRPr lang="en-US" dirty="0"/>
          </a:p>
        </p:txBody>
      </p:sp>
    </p:spTree>
    <p:extLst>
      <p:ext uri="{BB962C8B-B14F-4D97-AF65-F5344CB8AC3E}">
        <p14:creationId xmlns:p14="http://schemas.microsoft.com/office/powerpoint/2010/main" val="3600114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4B41-4288-9341-AA61-1341FB5FF7BD}"/>
              </a:ext>
            </a:extLst>
          </p:cNvPr>
          <p:cNvSpPr>
            <a:spLocks noGrp="1"/>
          </p:cNvSpPr>
          <p:nvPr>
            <p:ph type="title"/>
          </p:nvPr>
        </p:nvSpPr>
        <p:spPr/>
        <p:txBody>
          <a:bodyPr/>
          <a:lstStyle/>
          <a:p>
            <a:pPr>
              <a:defRPr/>
            </a:pPr>
            <a:r>
              <a:rPr lang="en-US" dirty="0"/>
              <a:t>Magnesium</a:t>
            </a:r>
          </a:p>
        </p:txBody>
      </p:sp>
      <p:sp>
        <p:nvSpPr>
          <p:cNvPr id="3" name="Content Placeholder 2">
            <a:extLst>
              <a:ext uri="{FF2B5EF4-FFF2-40B4-BE49-F238E27FC236}">
                <a16:creationId xmlns:a16="http://schemas.microsoft.com/office/drawing/2014/main" id="{67CA5FBB-2B78-7A4D-86E0-518A0D9B980F}"/>
              </a:ext>
            </a:extLst>
          </p:cNvPr>
          <p:cNvSpPr>
            <a:spLocks noGrp="1"/>
          </p:cNvSpPr>
          <p:nvPr>
            <p:ph idx="1"/>
          </p:nvPr>
        </p:nvSpPr>
        <p:spPr/>
        <p:txBody>
          <a:bodyPr/>
          <a:lstStyle/>
          <a:p>
            <a:pPr>
              <a:defRPr/>
            </a:pPr>
            <a:r>
              <a:rPr lang="en-US" sz="2400" dirty="0">
                <a:effectLst/>
              </a:rPr>
              <a:t>Magnesium is one the most essential minerals. It is involved in over 300 enzyme processes and is needed to generate ATP, our bodies source of energy. </a:t>
            </a:r>
          </a:p>
          <a:p>
            <a:pPr>
              <a:defRPr/>
            </a:pPr>
            <a:endParaRPr lang="en-US" dirty="0"/>
          </a:p>
        </p:txBody>
      </p:sp>
    </p:spTree>
    <p:extLst>
      <p:ext uri="{BB962C8B-B14F-4D97-AF65-F5344CB8AC3E}">
        <p14:creationId xmlns:p14="http://schemas.microsoft.com/office/powerpoint/2010/main" val="4249876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0013-C7AA-9543-8FE0-2FAD86E57EC2}"/>
              </a:ext>
            </a:extLst>
          </p:cNvPr>
          <p:cNvSpPr>
            <a:spLocks noGrp="1"/>
          </p:cNvSpPr>
          <p:nvPr>
            <p:ph type="title"/>
          </p:nvPr>
        </p:nvSpPr>
        <p:spPr/>
        <p:txBody>
          <a:bodyPr/>
          <a:lstStyle/>
          <a:p>
            <a:pPr>
              <a:defRPr/>
            </a:pPr>
            <a:r>
              <a:rPr lang="en-US" dirty="0"/>
              <a:t>Magnesium and Vit. D</a:t>
            </a:r>
          </a:p>
        </p:txBody>
      </p:sp>
      <p:sp>
        <p:nvSpPr>
          <p:cNvPr id="3" name="Content Placeholder 2">
            <a:extLst>
              <a:ext uri="{FF2B5EF4-FFF2-40B4-BE49-F238E27FC236}">
                <a16:creationId xmlns:a16="http://schemas.microsoft.com/office/drawing/2014/main" id="{E7B5DA31-D5EB-4E42-95F5-52BD3BE14953}"/>
              </a:ext>
            </a:extLst>
          </p:cNvPr>
          <p:cNvSpPr>
            <a:spLocks noGrp="1"/>
          </p:cNvSpPr>
          <p:nvPr>
            <p:ph idx="1"/>
          </p:nvPr>
        </p:nvSpPr>
        <p:spPr/>
        <p:txBody>
          <a:bodyPr/>
          <a:lstStyle/>
          <a:p>
            <a:pPr>
              <a:defRPr/>
            </a:pPr>
            <a:r>
              <a:rPr lang="en-US" sz="2400" dirty="0">
                <a:effectLst/>
              </a:rPr>
              <a:t>Up to 50 percent of US population is magnesium deficient</a:t>
            </a:r>
            <a:r>
              <a:rPr lang="en-US" sz="2400" i="1" dirty="0">
                <a:effectLst/>
              </a:rPr>
              <a:t>. </a:t>
            </a:r>
            <a:r>
              <a:rPr lang="en-US" sz="2400" dirty="0">
                <a:effectLst/>
              </a:rPr>
              <a:t>Vitamin D can’t be metabolized without sufficient magnesium levels, meaning Vitamin D remains stored and inactive for as many as 50 percent of Americans </a:t>
            </a:r>
          </a:p>
          <a:p>
            <a:pPr>
              <a:defRPr/>
            </a:pPr>
            <a:endParaRPr lang="en-US" sz="2400" dirty="0"/>
          </a:p>
          <a:p>
            <a:pPr>
              <a:defRPr/>
            </a:pPr>
            <a:r>
              <a:rPr lang="en-US" sz="2400" dirty="0" err="1">
                <a:effectLst/>
              </a:rPr>
              <a:t>Magensium</a:t>
            </a:r>
            <a:r>
              <a:rPr lang="en-US" sz="2400" dirty="0">
                <a:effectLst/>
              </a:rPr>
              <a:t> 200 mg a day-800 mg</a:t>
            </a:r>
          </a:p>
          <a:p>
            <a:pPr>
              <a:defRPr/>
            </a:pPr>
            <a:endParaRPr lang="en-US" dirty="0"/>
          </a:p>
        </p:txBody>
      </p:sp>
    </p:spTree>
    <p:extLst>
      <p:ext uri="{BB962C8B-B14F-4D97-AF65-F5344CB8AC3E}">
        <p14:creationId xmlns:p14="http://schemas.microsoft.com/office/powerpoint/2010/main" val="1952935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08A9-7895-8740-9A10-0CBE8DD89552}"/>
              </a:ext>
            </a:extLst>
          </p:cNvPr>
          <p:cNvSpPr>
            <a:spLocks noGrp="1"/>
          </p:cNvSpPr>
          <p:nvPr>
            <p:ph type="title"/>
          </p:nvPr>
        </p:nvSpPr>
        <p:spPr/>
        <p:txBody>
          <a:bodyPr/>
          <a:lstStyle/>
          <a:p>
            <a:pPr>
              <a:defRPr/>
            </a:pPr>
            <a:r>
              <a:rPr lang="en-US" dirty="0"/>
              <a:t>Magnesium</a:t>
            </a:r>
          </a:p>
        </p:txBody>
      </p:sp>
      <p:sp>
        <p:nvSpPr>
          <p:cNvPr id="3" name="Content Placeholder 2">
            <a:extLst>
              <a:ext uri="{FF2B5EF4-FFF2-40B4-BE49-F238E27FC236}">
                <a16:creationId xmlns:a16="http://schemas.microsoft.com/office/drawing/2014/main" id="{29F42A85-60B2-234D-81A7-97706F9786B6}"/>
              </a:ext>
            </a:extLst>
          </p:cNvPr>
          <p:cNvSpPr>
            <a:spLocks noGrp="1"/>
          </p:cNvSpPr>
          <p:nvPr>
            <p:ph idx="1"/>
          </p:nvPr>
        </p:nvSpPr>
        <p:spPr/>
        <p:txBody>
          <a:bodyPr/>
          <a:lstStyle/>
          <a:p>
            <a:pPr>
              <a:defRPr/>
            </a:pPr>
            <a:r>
              <a:rPr lang="en-US" sz="2400" dirty="0">
                <a:effectLst/>
              </a:rPr>
              <a:t>Standard serum or blood levels of magnesium do not reflect accurate body magnesium levels. The best way to know if you have enough magnesium is to check it through red blood cell content of magnesium. </a:t>
            </a:r>
          </a:p>
          <a:p>
            <a:pPr>
              <a:defRPr/>
            </a:pPr>
            <a:endParaRPr lang="en-US" dirty="0"/>
          </a:p>
        </p:txBody>
      </p:sp>
    </p:spTree>
    <p:extLst>
      <p:ext uri="{BB962C8B-B14F-4D97-AF65-F5344CB8AC3E}">
        <p14:creationId xmlns:p14="http://schemas.microsoft.com/office/powerpoint/2010/main" val="3094067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DCF9-B253-2944-B3D3-52500B541FB8}"/>
              </a:ext>
            </a:extLst>
          </p:cNvPr>
          <p:cNvSpPr>
            <a:spLocks noGrp="1"/>
          </p:cNvSpPr>
          <p:nvPr>
            <p:ph type="title"/>
          </p:nvPr>
        </p:nvSpPr>
        <p:spPr/>
        <p:txBody>
          <a:bodyPr/>
          <a:lstStyle/>
          <a:p>
            <a:pPr>
              <a:defRPr/>
            </a:pPr>
            <a:r>
              <a:rPr lang="en-US" dirty="0"/>
              <a:t>Zinc</a:t>
            </a:r>
          </a:p>
        </p:txBody>
      </p:sp>
      <p:sp>
        <p:nvSpPr>
          <p:cNvPr id="3" name="Content Placeholder 2">
            <a:extLst>
              <a:ext uri="{FF2B5EF4-FFF2-40B4-BE49-F238E27FC236}">
                <a16:creationId xmlns:a16="http://schemas.microsoft.com/office/drawing/2014/main" id="{E275CE29-BFE9-D943-B72A-09BF78AC1F88}"/>
              </a:ext>
            </a:extLst>
          </p:cNvPr>
          <p:cNvSpPr>
            <a:spLocks noGrp="1"/>
          </p:cNvSpPr>
          <p:nvPr>
            <p:ph idx="1"/>
          </p:nvPr>
        </p:nvSpPr>
        <p:spPr/>
        <p:txBody>
          <a:bodyPr/>
          <a:lstStyle/>
          <a:p>
            <a:pPr>
              <a:defRPr/>
            </a:pPr>
            <a:r>
              <a:rPr lang="en-US" sz="2400" dirty="0">
                <a:effectLst/>
              </a:rPr>
              <a:t>More than a third of the world’s population is zinc deficient, which is alarming because zinc is used by more enzymes in the body than any other mineral. </a:t>
            </a:r>
          </a:p>
          <a:p>
            <a:pPr>
              <a:defRPr/>
            </a:pPr>
            <a:endParaRPr lang="en-US" dirty="0"/>
          </a:p>
          <a:p>
            <a:pPr>
              <a:defRPr/>
            </a:pPr>
            <a:r>
              <a:rPr lang="en-US" sz="2400" dirty="0"/>
              <a:t>Zinc 30 mg a day</a:t>
            </a:r>
          </a:p>
        </p:txBody>
      </p:sp>
    </p:spTree>
    <p:extLst>
      <p:ext uri="{BB962C8B-B14F-4D97-AF65-F5344CB8AC3E}">
        <p14:creationId xmlns:p14="http://schemas.microsoft.com/office/powerpoint/2010/main" val="3658746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D6A9-DF5B-CD49-9FE9-EF126BBA9880}"/>
              </a:ext>
            </a:extLst>
          </p:cNvPr>
          <p:cNvSpPr>
            <a:spLocks noGrp="1"/>
          </p:cNvSpPr>
          <p:nvPr>
            <p:ph type="title"/>
          </p:nvPr>
        </p:nvSpPr>
        <p:spPr/>
        <p:txBody>
          <a:bodyPr/>
          <a:lstStyle/>
          <a:p>
            <a:pPr>
              <a:defRPr/>
            </a:pPr>
            <a:r>
              <a:rPr lang="en-US" dirty="0"/>
              <a:t>Selenium</a:t>
            </a:r>
          </a:p>
        </p:txBody>
      </p:sp>
      <p:sp>
        <p:nvSpPr>
          <p:cNvPr id="3" name="Content Placeholder 2">
            <a:extLst>
              <a:ext uri="{FF2B5EF4-FFF2-40B4-BE49-F238E27FC236}">
                <a16:creationId xmlns:a16="http://schemas.microsoft.com/office/drawing/2014/main" id="{6BC11D11-ECB5-F443-A3CE-752F10B37C92}"/>
              </a:ext>
            </a:extLst>
          </p:cNvPr>
          <p:cNvSpPr>
            <a:spLocks noGrp="1"/>
          </p:cNvSpPr>
          <p:nvPr>
            <p:ph idx="1"/>
          </p:nvPr>
        </p:nvSpPr>
        <p:spPr/>
        <p:txBody>
          <a:bodyPr/>
          <a:lstStyle/>
          <a:p>
            <a:pPr>
              <a:defRPr/>
            </a:pPr>
            <a:r>
              <a:rPr lang="en-US" sz="2400" dirty="0">
                <a:effectLst/>
              </a:rPr>
              <a:t>Selenium is used for diseases of the </a:t>
            </a:r>
            <a:r>
              <a:rPr lang="en-US" sz="2400" i="1" dirty="0">
                <a:effectLst/>
              </a:rPr>
              <a:t>heart </a:t>
            </a:r>
            <a:r>
              <a:rPr lang="en-US" sz="2400" dirty="0">
                <a:effectLst/>
              </a:rPr>
              <a:t>and </a:t>
            </a:r>
            <a:r>
              <a:rPr lang="en-US" sz="2400" i="1" dirty="0">
                <a:effectLst/>
              </a:rPr>
              <a:t>blood </a:t>
            </a:r>
            <a:r>
              <a:rPr lang="en-US" sz="2400" dirty="0">
                <a:effectLst/>
              </a:rPr>
              <a:t>vessels, including </a:t>
            </a:r>
            <a:r>
              <a:rPr lang="en-US" sz="2400" i="1" dirty="0">
                <a:effectLst/>
              </a:rPr>
              <a:t>stroke </a:t>
            </a:r>
            <a:r>
              <a:rPr lang="en-US" sz="2400" dirty="0">
                <a:effectLst/>
              </a:rPr>
              <a:t>and “hardening of the </a:t>
            </a:r>
            <a:r>
              <a:rPr lang="en-US" sz="2400" i="1" dirty="0">
                <a:effectLst/>
              </a:rPr>
              <a:t>arteries</a:t>
            </a:r>
            <a:r>
              <a:rPr lang="en-US" sz="2400" dirty="0">
                <a:effectLst/>
              </a:rPr>
              <a:t>” (</a:t>
            </a:r>
            <a:r>
              <a:rPr lang="en-US" sz="2400" i="1" dirty="0">
                <a:effectLst/>
              </a:rPr>
              <a:t>atherosclerosis</a:t>
            </a:r>
            <a:r>
              <a:rPr lang="en-US" sz="2400" dirty="0">
                <a:effectLst/>
              </a:rPr>
              <a:t>). It is also used for preventing various cancers including </a:t>
            </a:r>
            <a:r>
              <a:rPr lang="en-US" sz="2400" i="1" dirty="0">
                <a:effectLst/>
              </a:rPr>
              <a:t>cancer </a:t>
            </a:r>
            <a:r>
              <a:rPr lang="en-US" sz="2400" dirty="0">
                <a:effectLst/>
              </a:rPr>
              <a:t>of the </a:t>
            </a:r>
            <a:r>
              <a:rPr lang="en-US" sz="2400" i="1" dirty="0">
                <a:effectLst/>
              </a:rPr>
              <a:t>prostate</a:t>
            </a:r>
            <a:r>
              <a:rPr lang="en-US" sz="2400" dirty="0">
                <a:effectLst/>
              </a:rPr>
              <a:t>, </a:t>
            </a:r>
            <a:r>
              <a:rPr lang="en-US" sz="2400" i="1" dirty="0">
                <a:effectLst/>
              </a:rPr>
              <a:t>stomach</a:t>
            </a:r>
            <a:r>
              <a:rPr lang="en-US" sz="2400" dirty="0">
                <a:effectLst/>
              </a:rPr>
              <a:t>, </a:t>
            </a:r>
            <a:r>
              <a:rPr lang="en-US" sz="2400" i="1" dirty="0">
                <a:effectLst/>
              </a:rPr>
              <a:t>lung</a:t>
            </a:r>
            <a:r>
              <a:rPr lang="en-US" sz="2400" dirty="0">
                <a:effectLst/>
              </a:rPr>
              <a:t>, and </a:t>
            </a:r>
            <a:r>
              <a:rPr lang="en-US" sz="2400" i="1" dirty="0">
                <a:effectLst/>
              </a:rPr>
              <a:t>skin</a:t>
            </a:r>
            <a:r>
              <a:rPr lang="en-US" sz="2400" dirty="0">
                <a:effectLst/>
              </a:rPr>
              <a:t>.</a:t>
            </a:r>
          </a:p>
          <a:p>
            <a:pPr>
              <a:defRPr/>
            </a:pPr>
            <a:r>
              <a:rPr lang="en-US" sz="2400" dirty="0"/>
              <a:t>Selenium 200 mcg a day</a:t>
            </a:r>
            <a:r>
              <a:rPr lang="en-US" sz="2400" dirty="0">
                <a:effectLst/>
              </a:rPr>
              <a:t> </a:t>
            </a:r>
            <a:r>
              <a:rPr lang="en-US" sz="2400" i="1" dirty="0">
                <a:effectLst/>
              </a:rPr>
              <a:t>https://</a:t>
            </a:r>
            <a:r>
              <a:rPr lang="en-US" sz="2400" i="1" dirty="0" err="1">
                <a:effectLst/>
              </a:rPr>
              <a:t>www.webmd.com</a:t>
            </a:r>
            <a:r>
              <a:rPr lang="en-US" sz="2400" i="1" dirty="0">
                <a:effectLst/>
              </a:rPr>
              <a:t>/vitamins/ai/ingredientmono-1003/selenium.</a:t>
            </a:r>
            <a:endParaRPr lang="en-US" sz="2400" dirty="0">
              <a:effectLst/>
            </a:endParaRPr>
          </a:p>
          <a:p>
            <a:pPr>
              <a:defRPr/>
            </a:pPr>
            <a:endParaRPr lang="en-US" dirty="0"/>
          </a:p>
        </p:txBody>
      </p:sp>
    </p:spTree>
    <p:extLst>
      <p:ext uri="{BB962C8B-B14F-4D97-AF65-F5344CB8AC3E}">
        <p14:creationId xmlns:p14="http://schemas.microsoft.com/office/powerpoint/2010/main" val="1112680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9EC1-E581-6049-92D7-CDE1232FA9F1}"/>
              </a:ext>
            </a:extLst>
          </p:cNvPr>
          <p:cNvSpPr>
            <a:spLocks noGrp="1"/>
          </p:cNvSpPr>
          <p:nvPr>
            <p:ph type="title"/>
          </p:nvPr>
        </p:nvSpPr>
        <p:spPr/>
        <p:txBody>
          <a:bodyPr/>
          <a:lstStyle/>
          <a:p>
            <a:pPr>
              <a:defRPr/>
            </a:pPr>
            <a:r>
              <a:rPr lang="en-US" dirty="0"/>
              <a:t>Selenium</a:t>
            </a:r>
          </a:p>
        </p:txBody>
      </p:sp>
      <p:sp>
        <p:nvSpPr>
          <p:cNvPr id="3" name="Content Placeholder 2">
            <a:extLst>
              <a:ext uri="{FF2B5EF4-FFF2-40B4-BE49-F238E27FC236}">
                <a16:creationId xmlns:a16="http://schemas.microsoft.com/office/drawing/2014/main" id="{029727D8-9018-4941-B135-723F3E55AC1C}"/>
              </a:ext>
            </a:extLst>
          </p:cNvPr>
          <p:cNvSpPr>
            <a:spLocks noGrp="1"/>
          </p:cNvSpPr>
          <p:nvPr>
            <p:ph idx="1"/>
          </p:nvPr>
        </p:nvSpPr>
        <p:spPr/>
        <p:txBody>
          <a:bodyPr/>
          <a:lstStyle/>
          <a:p>
            <a:pPr>
              <a:defRPr/>
            </a:pPr>
            <a:r>
              <a:rPr lang="en-US" sz="2400" dirty="0"/>
              <a:t>It’s 1,000 times more potent than Vit. C and Vit. E as an antioxidant</a:t>
            </a:r>
          </a:p>
          <a:p>
            <a:pPr>
              <a:defRPr/>
            </a:pPr>
            <a:endParaRPr lang="en-US" sz="2400" dirty="0"/>
          </a:p>
          <a:p>
            <a:pPr>
              <a:defRPr/>
            </a:pPr>
            <a:r>
              <a:rPr lang="en-US" sz="2400" dirty="0">
                <a:effectLst/>
              </a:rPr>
              <a:t>Selenium supports the thyroid, and which is critical for brain health. </a:t>
            </a:r>
          </a:p>
          <a:p>
            <a:pPr>
              <a:defRPr/>
            </a:pPr>
            <a:endParaRPr lang="en-US" sz="2400" dirty="0">
              <a:effectLst/>
            </a:endParaRPr>
          </a:p>
          <a:p>
            <a:pPr>
              <a:defRPr/>
            </a:pPr>
            <a:r>
              <a:rPr lang="en-US" sz="2400" dirty="0">
                <a:effectLst/>
              </a:rPr>
              <a:t>Selenium is a cofactor for glutathione peroxidase, the most important antioxidant for the brain and liver.</a:t>
            </a:r>
          </a:p>
          <a:p>
            <a:pPr>
              <a:defRPr/>
            </a:pPr>
            <a:endParaRPr lang="en-US" dirty="0"/>
          </a:p>
        </p:txBody>
      </p:sp>
    </p:spTree>
    <p:extLst>
      <p:ext uri="{BB962C8B-B14F-4D97-AF65-F5344CB8AC3E}">
        <p14:creationId xmlns:p14="http://schemas.microsoft.com/office/powerpoint/2010/main" val="103523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7" name="Content Placeholder 2">
            <a:extLst>
              <a:ext uri="{FF2B5EF4-FFF2-40B4-BE49-F238E27FC236}">
                <a16:creationId xmlns:a16="http://schemas.microsoft.com/office/drawing/2014/main" id="{F2F615A7-0007-4FB6-A3FF-8D670E78A92A}"/>
              </a:ext>
            </a:extLst>
          </p:cNvPr>
          <p:cNvGraphicFramePr>
            <a:graphicFrameLocks noGrp="1"/>
          </p:cNvGraphicFramePr>
          <p:nvPr>
            <p:ph idx="1"/>
            <p:extLst>
              <p:ext uri="{D42A27DB-BD31-4B8C-83A1-F6EECF244321}">
                <p14:modId xmlns:p14="http://schemas.microsoft.com/office/powerpoint/2010/main" val="483755987"/>
              </p:ext>
            </p:extLst>
          </p:nvPr>
        </p:nvGraphicFramePr>
        <p:xfrm>
          <a:off x="605791" y="1381375"/>
          <a:ext cx="7932419"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E27FD10F-1834-49E7-AC1C-7FCC0B5CC8D4}"/>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6" name="Picture 5" descr="A picture containing water&#10;&#10;Description automatically generated">
            <a:extLst>
              <a:ext uri="{FF2B5EF4-FFF2-40B4-BE49-F238E27FC236}">
                <a16:creationId xmlns:a16="http://schemas.microsoft.com/office/drawing/2014/main" id="{FEDDC9DD-386C-4511-B792-5C62A8EBEE9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8" name="TextBox 7">
            <a:extLst>
              <a:ext uri="{FF2B5EF4-FFF2-40B4-BE49-F238E27FC236}">
                <a16:creationId xmlns:a16="http://schemas.microsoft.com/office/drawing/2014/main" id="{6EFA6468-B3A3-48DB-A6AB-1A410310056E}"/>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The Good News About Brain Care!</a:t>
            </a:r>
          </a:p>
          <a:p>
            <a:pPr algn="ctr"/>
            <a:endParaRPr lang="en-US" dirty="0"/>
          </a:p>
        </p:txBody>
      </p:sp>
    </p:spTree>
    <p:extLst>
      <p:ext uri="{BB962C8B-B14F-4D97-AF65-F5344CB8AC3E}">
        <p14:creationId xmlns:p14="http://schemas.microsoft.com/office/powerpoint/2010/main" val="374609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0723-911D-1345-825E-6D29B276B54A}"/>
              </a:ext>
            </a:extLst>
          </p:cNvPr>
          <p:cNvSpPr>
            <a:spLocks noGrp="1"/>
          </p:cNvSpPr>
          <p:nvPr>
            <p:ph type="title"/>
          </p:nvPr>
        </p:nvSpPr>
        <p:spPr/>
        <p:txBody>
          <a:bodyPr/>
          <a:lstStyle/>
          <a:p>
            <a:pPr>
              <a:defRPr/>
            </a:pPr>
            <a:r>
              <a:rPr lang="en-US" dirty="0"/>
              <a:t>Lithium</a:t>
            </a:r>
          </a:p>
        </p:txBody>
      </p:sp>
      <p:sp>
        <p:nvSpPr>
          <p:cNvPr id="3" name="Content Placeholder 2">
            <a:extLst>
              <a:ext uri="{FF2B5EF4-FFF2-40B4-BE49-F238E27FC236}">
                <a16:creationId xmlns:a16="http://schemas.microsoft.com/office/drawing/2014/main" id="{60D649C2-B630-4B47-BC14-476217ED8F10}"/>
              </a:ext>
            </a:extLst>
          </p:cNvPr>
          <p:cNvSpPr>
            <a:spLocks noGrp="1"/>
          </p:cNvSpPr>
          <p:nvPr>
            <p:ph idx="1"/>
          </p:nvPr>
        </p:nvSpPr>
        <p:spPr/>
        <p:txBody>
          <a:bodyPr/>
          <a:lstStyle/>
          <a:p>
            <a:pPr>
              <a:defRPr/>
            </a:pPr>
            <a:r>
              <a:rPr lang="en-US" dirty="0">
                <a:effectLst/>
              </a:rPr>
              <a:t>Dr. Gregory Moore, director of Brain Imaging Research Center at Wayne State University’s School </a:t>
            </a:r>
          </a:p>
          <a:p>
            <a:pPr>
              <a:defRPr/>
            </a:pPr>
            <a:r>
              <a:rPr lang="en-US" dirty="0">
                <a:effectLst/>
              </a:rPr>
              <a:t>Led a study to see if whether or not lithium could increase the brain’s gray matter, the part of the brain that is most involved with memory and thinking. </a:t>
            </a:r>
          </a:p>
          <a:p>
            <a:pPr>
              <a:defRPr/>
            </a:pPr>
            <a:r>
              <a:rPr lang="en-US" dirty="0">
                <a:effectLst/>
              </a:rPr>
              <a:t>Shockingly after 4 weeks of taking lithium the MRI tests revealed that the study participants had significantly increased their brain’s gray matter </a:t>
            </a:r>
          </a:p>
          <a:p>
            <a:pPr>
              <a:defRPr/>
            </a:pPr>
            <a:endParaRPr lang="en-US" dirty="0"/>
          </a:p>
        </p:txBody>
      </p:sp>
    </p:spTree>
    <p:extLst>
      <p:ext uri="{BB962C8B-B14F-4D97-AF65-F5344CB8AC3E}">
        <p14:creationId xmlns:p14="http://schemas.microsoft.com/office/powerpoint/2010/main" val="36453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C55C-7750-C14F-A497-1BC030079F27}"/>
              </a:ext>
            </a:extLst>
          </p:cNvPr>
          <p:cNvSpPr>
            <a:spLocks noGrp="1"/>
          </p:cNvSpPr>
          <p:nvPr>
            <p:ph type="title"/>
          </p:nvPr>
        </p:nvSpPr>
        <p:spPr/>
        <p:txBody>
          <a:bodyPr/>
          <a:lstStyle/>
          <a:p>
            <a:pPr>
              <a:defRPr/>
            </a:pPr>
            <a:r>
              <a:rPr lang="en-US" dirty="0"/>
              <a:t>Lithium</a:t>
            </a:r>
          </a:p>
        </p:txBody>
      </p:sp>
      <p:sp>
        <p:nvSpPr>
          <p:cNvPr id="3" name="Content Placeholder 2">
            <a:extLst>
              <a:ext uri="{FF2B5EF4-FFF2-40B4-BE49-F238E27FC236}">
                <a16:creationId xmlns:a16="http://schemas.microsoft.com/office/drawing/2014/main" id="{510BF094-F4AA-3C46-BC19-7D65398F78B6}"/>
              </a:ext>
            </a:extLst>
          </p:cNvPr>
          <p:cNvSpPr>
            <a:spLocks noGrp="1"/>
          </p:cNvSpPr>
          <p:nvPr>
            <p:ph idx="1"/>
          </p:nvPr>
        </p:nvSpPr>
        <p:spPr/>
        <p:txBody>
          <a:bodyPr/>
          <a:lstStyle/>
          <a:p>
            <a:pPr>
              <a:defRPr/>
            </a:pPr>
            <a:r>
              <a:rPr lang="en-US" sz="2400" dirty="0">
                <a:effectLst/>
              </a:rPr>
              <a:t>People taking lithium have been found to have significantly higher gray matter volume.</a:t>
            </a:r>
          </a:p>
          <a:p>
            <a:pPr>
              <a:defRPr/>
            </a:pPr>
            <a:endParaRPr lang="en-US" sz="2400" dirty="0"/>
          </a:p>
          <a:p>
            <a:pPr>
              <a:defRPr/>
            </a:pPr>
            <a:r>
              <a:rPr lang="en-US" sz="2400" dirty="0">
                <a:effectLst/>
              </a:rPr>
              <a:t> Nerve cells exposed to lithium respond by increasing in dendritic number and length. </a:t>
            </a:r>
          </a:p>
          <a:p>
            <a:pPr>
              <a:defRPr/>
            </a:pPr>
            <a:endParaRPr lang="en-US" dirty="0"/>
          </a:p>
        </p:txBody>
      </p:sp>
    </p:spTree>
    <p:extLst>
      <p:ext uri="{BB962C8B-B14F-4D97-AF65-F5344CB8AC3E}">
        <p14:creationId xmlns:p14="http://schemas.microsoft.com/office/powerpoint/2010/main" val="40392026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1389-C3D1-5543-AD84-4E9B3C16CD1A}"/>
              </a:ext>
            </a:extLst>
          </p:cNvPr>
          <p:cNvSpPr>
            <a:spLocks noGrp="1"/>
          </p:cNvSpPr>
          <p:nvPr>
            <p:ph type="title"/>
          </p:nvPr>
        </p:nvSpPr>
        <p:spPr/>
        <p:txBody>
          <a:bodyPr/>
          <a:lstStyle/>
          <a:p>
            <a:pPr>
              <a:defRPr/>
            </a:pPr>
            <a:r>
              <a:rPr lang="en-US" dirty="0"/>
              <a:t>Lithium</a:t>
            </a:r>
          </a:p>
        </p:txBody>
      </p:sp>
      <p:sp>
        <p:nvSpPr>
          <p:cNvPr id="3" name="Content Placeholder 2">
            <a:extLst>
              <a:ext uri="{FF2B5EF4-FFF2-40B4-BE49-F238E27FC236}">
                <a16:creationId xmlns:a16="http://schemas.microsoft.com/office/drawing/2014/main" id="{A347A6A0-A75A-1E43-B611-C7D85D88C2BF}"/>
              </a:ext>
            </a:extLst>
          </p:cNvPr>
          <p:cNvSpPr>
            <a:spLocks noGrp="1"/>
          </p:cNvSpPr>
          <p:nvPr>
            <p:ph idx="1"/>
          </p:nvPr>
        </p:nvSpPr>
        <p:spPr/>
        <p:txBody>
          <a:bodyPr/>
          <a:lstStyle/>
          <a:p>
            <a:pPr>
              <a:defRPr/>
            </a:pPr>
            <a:r>
              <a:rPr lang="en-US" sz="2400" dirty="0">
                <a:effectLst/>
              </a:rPr>
              <a:t>Lithium ions also help the brain repair from damage that has already happened in Alzheimer’s by encouraging the synthesis and release of key neurotropic factors such as brain derived neurotropic factor (BDNF) and neurotrophin-3 (NT-3), which stimulate the growth and repair of neurons</a:t>
            </a:r>
            <a:r>
              <a:rPr lang="en-US" dirty="0">
                <a:effectLst/>
              </a:rPr>
              <a:t>. </a:t>
            </a:r>
            <a:endParaRPr lang="en-US" dirty="0"/>
          </a:p>
        </p:txBody>
      </p:sp>
    </p:spTree>
    <p:extLst>
      <p:ext uri="{BB962C8B-B14F-4D97-AF65-F5344CB8AC3E}">
        <p14:creationId xmlns:p14="http://schemas.microsoft.com/office/powerpoint/2010/main" val="16040844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B12A-86B5-4544-88DE-EC4BDD90C12A}"/>
              </a:ext>
            </a:extLst>
          </p:cNvPr>
          <p:cNvSpPr>
            <a:spLocks noGrp="1"/>
          </p:cNvSpPr>
          <p:nvPr>
            <p:ph type="title"/>
          </p:nvPr>
        </p:nvSpPr>
        <p:spPr/>
        <p:txBody>
          <a:bodyPr/>
          <a:lstStyle/>
          <a:p>
            <a:pPr>
              <a:defRPr/>
            </a:pPr>
            <a:r>
              <a:rPr lang="en-US" dirty="0"/>
              <a:t>Lithium</a:t>
            </a:r>
          </a:p>
        </p:txBody>
      </p:sp>
      <p:sp>
        <p:nvSpPr>
          <p:cNvPr id="3" name="Content Placeholder 2">
            <a:extLst>
              <a:ext uri="{FF2B5EF4-FFF2-40B4-BE49-F238E27FC236}">
                <a16:creationId xmlns:a16="http://schemas.microsoft.com/office/drawing/2014/main" id="{290B90EC-6DFC-0245-9A5D-BC8267DCD9C0}"/>
              </a:ext>
            </a:extLst>
          </p:cNvPr>
          <p:cNvSpPr>
            <a:spLocks noGrp="1"/>
          </p:cNvSpPr>
          <p:nvPr>
            <p:ph idx="1"/>
          </p:nvPr>
        </p:nvSpPr>
        <p:spPr/>
        <p:txBody>
          <a:bodyPr>
            <a:normAutofit lnSpcReduction="10000"/>
          </a:bodyPr>
          <a:lstStyle/>
          <a:p>
            <a:pPr>
              <a:defRPr/>
            </a:pPr>
            <a:r>
              <a:rPr lang="en-US" sz="2400" dirty="0">
                <a:effectLst/>
              </a:rPr>
              <a:t>Lithium has been shown to disrupt a key enzyme responsible for the development of amyloid plaques and neurofibrillary tangles associated with Alzheimer’s, which are caused by increased enzyme, is GSK-3, glycogen synthase kinase -3 activity. </a:t>
            </a:r>
          </a:p>
          <a:p>
            <a:pPr>
              <a:defRPr/>
            </a:pPr>
            <a:endParaRPr lang="en-US" sz="2400" dirty="0"/>
          </a:p>
          <a:p>
            <a:pPr>
              <a:defRPr/>
            </a:pPr>
            <a:r>
              <a:rPr lang="en-US" sz="2400" dirty="0">
                <a:effectLst/>
              </a:rPr>
              <a:t>Lithium works as a direct GSK-3 inhibitor halting inappropriate amyloid production.  </a:t>
            </a:r>
          </a:p>
          <a:p>
            <a:pPr>
              <a:defRPr/>
            </a:pPr>
            <a:endParaRPr lang="en-US" dirty="0"/>
          </a:p>
        </p:txBody>
      </p:sp>
    </p:spTree>
    <p:extLst>
      <p:ext uri="{BB962C8B-B14F-4D97-AF65-F5344CB8AC3E}">
        <p14:creationId xmlns:p14="http://schemas.microsoft.com/office/powerpoint/2010/main" val="2315230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78958C6-C0E8-4AD2-8038-92CB41D51777}"/>
              </a:ext>
            </a:extLst>
          </p:cNvPr>
          <p:cNvGraphicFramePr>
            <a:graphicFrameLocks noGrp="1"/>
          </p:cNvGraphicFramePr>
          <p:nvPr>
            <p:ph idx="1"/>
            <p:extLst>
              <p:ext uri="{D42A27DB-BD31-4B8C-83A1-F6EECF244321}">
                <p14:modId xmlns:p14="http://schemas.microsoft.com/office/powerpoint/2010/main" val="282276354"/>
              </p:ext>
            </p:extLst>
          </p:nvPr>
        </p:nvGraphicFramePr>
        <p:xfrm>
          <a:off x="605791" y="1272520"/>
          <a:ext cx="7932419"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2125D2CF-3103-412D-B26B-DA46E30070D8}"/>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AB181594-EBBE-465D-A8C6-92F2B68E4E5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703674A2-B7C6-4902-A78E-D77651CBF003}"/>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The Mind Diet</a:t>
            </a:r>
          </a:p>
          <a:p>
            <a:pPr algn="ctr"/>
            <a:endParaRPr lang="en-US" dirty="0"/>
          </a:p>
        </p:txBody>
      </p:sp>
    </p:spTree>
    <p:extLst>
      <p:ext uri="{BB962C8B-B14F-4D97-AF65-F5344CB8AC3E}">
        <p14:creationId xmlns:p14="http://schemas.microsoft.com/office/powerpoint/2010/main" val="1822156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A screenshot of a cell phone&#10;&#10;Description automatically generated">
            <a:extLst>
              <a:ext uri="{FF2B5EF4-FFF2-40B4-BE49-F238E27FC236}">
                <a16:creationId xmlns:a16="http://schemas.microsoft.com/office/drawing/2014/main" id="{79DFB271-1CEE-489A-A654-A55019F1D78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335" y="833893"/>
            <a:ext cx="6350392" cy="5958791"/>
          </a:xfrm>
          <a:prstGeom prst="rect">
            <a:avLst/>
          </a:prstGeom>
        </p:spPr>
      </p:pic>
      <p:sp>
        <p:nvSpPr>
          <p:cNvPr id="3" name="Title 1">
            <a:extLst>
              <a:ext uri="{FF2B5EF4-FFF2-40B4-BE49-F238E27FC236}">
                <a16:creationId xmlns:a16="http://schemas.microsoft.com/office/drawing/2014/main" id="{220D36D7-F9B3-42CD-9F57-A7C4D91D40A4}"/>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sp>
        <p:nvSpPr>
          <p:cNvPr id="15" name="Title 1">
            <a:extLst>
              <a:ext uri="{FF2B5EF4-FFF2-40B4-BE49-F238E27FC236}">
                <a16:creationId xmlns:a16="http://schemas.microsoft.com/office/drawing/2014/main" id="{31A7EA05-2661-4B32-9582-0EA99F11B435}"/>
              </a:ext>
            </a:extLst>
          </p:cNvPr>
          <p:cNvSpPr>
            <a:spLocks noGrp="1"/>
          </p:cNvSpPr>
          <p:nvPr>
            <p:ph type="title"/>
          </p:nvPr>
        </p:nvSpPr>
        <p:spPr>
          <a:xfrm>
            <a:off x="0" y="158847"/>
            <a:ext cx="9144000" cy="600785"/>
          </a:xfrm>
        </p:spPr>
        <p:txBody>
          <a:bodyPr vert="horz" lIns="228600" tIns="228600" rIns="228600" bIns="0" rtlCol="0" anchor="b">
            <a:normAutofit fontScale="90000"/>
          </a:bodyPr>
          <a:lstStyle/>
          <a:p>
            <a:pPr algn="ctr" defTabSz="914400">
              <a:lnSpc>
                <a:spcPct val="80000"/>
              </a:lnSpc>
            </a:pPr>
            <a:r>
              <a:rPr lang="en-US" sz="4200" b="1" spc="-150" dirty="0">
                <a:solidFill>
                  <a:schemeClr val="tx1"/>
                </a:solidFill>
              </a:rPr>
              <a:t>The Wheel of Wellness</a:t>
            </a:r>
          </a:p>
        </p:txBody>
      </p:sp>
      <p:sp>
        <p:nvSpPr>
          <p:cNvPr id="16" name="Title 1">
            <a:extLst>
              <a:ext uri="{FF2B5EF4-FFF2-40B4-BE49-F238E27FC236}">
                <a16:creationId xmlns:a16="http://schemas.microsoft.com/office/drawing/2014/main" id="{BD05315C-34B9-475C-8EA8-E5919E06BC77}"/>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17" name="Picture 16" descr="A picture containing water&#10;&#10;Description automatically generated">
            <a:extLst>
              <a:ext uri="{FF2B5EF4-FFF2-40B4-BE49-F238E27FC236}">
                <a16:creationId xmlns:a16="http://schemas.microsoft.com/office/drawing/2014/main" id="{D7FAB911-D469-41E5-BAEE-4FED70EF03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41120292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A3B3-9D0E-AB42-9BDB-88083BA0C557}"/>
              </a:ext>
            </a:extLst>
          </p:cNvPr>
          <p:cNvSpPr>
            <a:spLocks noGrp="1"/>
          </p:cNvSpPr>
          <p:nvPr>
            <p:ph idx="1"/>
          </p:nvPr>
        </p:nvSpPr>
        <p:spPr>
          <a:xfrm>
            <a:off x="4203032" y="1928592"/>
            <a:ext cx="4454331" cy="3678237"/>
          </a:xfrm>
        </p:spPr>
        <p:txBody>
          <a:bodyPr>
            <a:noAutofit/>
          </a:bodyPr>
          <a:lstStyle/>
          <a:p>
            <a:pPr>
              <a:buClr>
                <a:schemeClr val="tx1"/>
              </a:buClr>
              <a:buSzPct val="150000"/>
              <a:buFont typeface="Arial" panose="020B0604020202020204" pitchFamily="34" charset="0"/>
              <a:buChar char="•"/>
            </a:pPr>
            <a:r>
              <a:rPr lang="en-US" sz="2400" dirty="0"/>
              <a:t>What do the blood brain barrier and gut lining have in common?</a:t>
            </a:r>
          </a:p>
          <a:p>
            <a:pPr>
              <a:buClr>
                <a:schemeClr val="tx1"/>
              </a:buClr>
              <a:buSzPct val="150000"/>
              <a:buFont typeface="Arial" panose="020B0604020202020204" pitchFamily="34" charset="0"/>
              <a:buChar char="•"/>
            </a:pPr>
            <a:r>
              <a:rPr lang="en-US" sz="2400" dirty="0"/>
              <a:t>They are highly selective semipermeable border that represents the circulating blood from the brain and extracellular fluid in the CNS.</a:t>
            </a:r>
          </a:p>
        </p:txBody>
      </p:sp>
      <p:pic>
        <p:nvPicPr>
          <p:cNvPr id="7" name="Graphic 6" descr="Brain">
            <a:extLst>
              <a:ext uri="{FF2B5EF4-FFF2-40B4-BE49-F238E27FC236}">
                <a16:creationId xmlns:a16="http://schemas.microsoft.com/office/drawing/2014/main" id="{14B6B2E0-0866-4000-95C0-A7A036978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2" y="1343664"/>
            <a:ext cx="4231386" cy="4231386"/>
          </a:xfrm>
          <a:prstGeom prst="rect">
            <a:avLst/>
          </a:prstGeom>
          <a:ln w="12700">
            <a:noFill/>
          </a:ln>
        </p:spPr>
      </p:pic>
      <p:sp>
        <p:nvSpPr>
          <p:cNvPr id="4" name="Title 1">
            <a:extLst>
              <a:ext uri="{FF2B5EF4-FFF2-40B4-BE49-F238E27FC236}">
                <a16:creationId xmlns:a16="http://schemas.microsoft.com/office/drawing/2014/main" id="{118719A2-07FE-492F-8CB7-188A20183C18}"/>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9" name="Picture 8" descr="A picture containing water&#10;&#10;Description automatically generated">
            <a:extLst>
              <a:ext uri="{FF2B5EF4-FFF2-40B4-BE49-F238E27FC236}">
                <a16:creationId xmlns:a16="http://schemas.microsoft.com/office/drawing/2014/main" id="{27AC9FBD-F9CE-4294-8FFE-3509CD34533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5" name="TextBox 14">
            <a:extLst>
              <a:ext uri="{FF2B5EF4-FFF2-40B4-BE49-F238E27FC236}">
                <a16:creationId xmlns:a16="http://schemas.microsoft.com/office/drawing/2014/main" id="{020CC994-0A6A-4F66-B2C3-8E55E33012A4}"/>
              </a:ext>
            </a:extLst>
          </p:cNvPr>
          <p:cNvSpPr txBox="1"/>
          <p:nvPr/>
        </p:nvSpPr>
        <p:spPr>
          <a:xfrm>
            <a:off x="221633" y="239484"/>
            <a:ext cx="8700736" cy="1231106"/>
          </a:xfrm>
          <a:prstGeom prst="rect">
            <a:avLst/>
          </a:prstGeom>
          <a:noFill/>
        </p:spPr>
        <p:txBody>
          <a:bodyPr wrap="square" rtlCol="0">
            <a:spAutoFit/>
          </a:bodyPr>
          <a:lstStyle/>
          <a:p>
            <a:pPr algn="ctr"/>
            <a:r>
              <a:rPr lang="en-US" sz="2800" b="1" dirty="0"/>
              <a:t>Healing the Leaky Gut</a:t>
            </a:r>
          </a:p>
          <a:p>
            <a:pPr algn="ctr"/>
            <a:r>
              <a:rPr lang="en-US" sz="2800" b="1" dirty="0"/>
              <a:t>And the Leaky Brain</a:t>
            </a:r>
          </a:p>
          <a:p>
            <a:pPr algn="ctr"/>
            <a:endParaRPr lang="en-US" dirty="0"/>
          </a:p>
        </p:txBody>
      </p:sp>
    </p:spTree>
    <p:extLst>
      <p:ext uri="{BB962C8B-B14F-4D97-AF65-F5344CB8AC3E}">
        <p14:creationId xmlns:p14="http://schemas.microsoft.com/office/powerpoint/2010/main" val="27551825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1217A-B35A-2146-A7DA-242B613A185C}"/>
              </a:ext>
            </a:extLst>
          </p:cNvPr>
          <p:cNvSpPr>
            <a:spLocks noGrp="1"/>
          </p:cNvSpPr>
          <p:nvPr>
            <p:ph idx="1"/>
          </p:nvPr>
        </p:nvSpPr>
        <p:spPr>
          <a:xfrm>
            <a:off x="4724400" y="1842543"/>
            <a:ext cx="3697705" cy="3678237"/>
          </a:xfrm>
        </p:spPr>
        <p:txBody>
          <a:bodyPr>
            <a:normAutofit/>
          </a:bodyPr>
          <a:lstStyle/>
          <a:p>
            <a:pPr marL="0" indent="0">
              <a:buClr>
                <a:schemeClr val="tx1"/>
              </a:buClr>
              <a:buSzPct val="150000"/>
              <a:buNone/>
            </a:pPr>
            <a:r>
              <a:rPr lang="en-US" sz="2400" dirty="0"/>
              <a:t>Intestinal epithelium is a single cell layer that constitutes the largest most important barrier against the external environment. </a:t>
            </a:r>
          </a:p>
          <a:p>
            <a:pPr>
              <a:buClr>
                <a:srgbClr val="BE3375"/>
              </a:buClr>
            </a:pPr>
            <a:endParaRPr lang="en-US" dirty="0"/>
          </a:p>
        </p:txBody>
      </p:sp>
      <p:pic>
        <p:nvPicPr>
          <p:cNvPr id="5" name="Picture 4" descr="A close up of a piece of paper&#10;&#10;Description automatically generated">
            <a:extLst>
              <a:ext uri="{FF2B5EF4-FFF2-40B4-BE49-F238E27FC236}">
                <a16:creationId xmlns:a16="http://schemas.microsoft.com/office/drawing/2014/main" id="{038B8040-7769-FE42-902B-26FB31DE38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3014" y="2018692"/>
            <a:ext cx="4231386" cy="3173539"/>
          </a:xfrm>
          <a:prstGeom prst="rect">
            <a:avLst/>
          </a:prstGeom>
          <a:ln w="12700">
            <a:noFill/>
          </a:ln>
        </p:spPr>
      </p:pic>
      <p:sp>
        <p:nvSpPr>
          <p:cNvPr id="4" name="Title 1">
            <a:extLst>
              <a:ext uri="{FF2B5EF4-FFF2-40B4-BE49-F238E27FC236}">
                <a16:creationId xmlns:a16="http://schemas.microsoft.com/office/drawing/2014/main" id="{5847EFA8-4B4D-49DA-9B85-E06D13CD4888}"/>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10" name="Picture 9" descr="A picture containing water&#10;&#10;Description automatically generated">
            <a:extLst>
              <a:ext uri="{FF2B5EF4-FFF2-40B4-BE49-F238E27FC236}">
                <a16:creationId xmlns:a16="http://schemas.microsoft.com/office/drawing/2014/main" id="{5D67A752-C742-4949-B762-70116D4CC6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6" name="TextBox 15">
            <a:extLst>
              <a:ext uri="{FF2B5EF4-FFF2-40B4-BE49-F238E27FC236}">
                <a16:creationId xmlns:a16="http://schemas.microsoft.com/office/drawing/2014/main" id="{A8A6DE02-8A89-4DC0-A34A-D95313D588F9}"/>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Intestinal Layer</a:t>
            </a:r>
          </a:p>
          <a:p>
            <a:pPr algn="ctr"/>
            <a:endParaRPr lang="en-US" dirty="0"/>
          </a:p>
        </p:txBody>
      </p:sp>
    </p:spTree>
    <p:extLst>
      <p:ext uri="{BB962C8B-B14F-4D97-AF65-F5344CB8AC3E}">
        <p14:creationId xmlns:p14="http://schemas.microsoft.com/office/powerpoint/2010/main" val="936047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51F9C-6239-D446-A361-ED9E55ED1A2C}"/>
              </a:ext>
            </a:extLst>
          </p:cNvPr>
          <p:cNvSpPr>
            <a:spLocks noGrp="1"/>
          </p:cNvSpPr>
          <p:nvPr>
            <p:ph idx="1"/>
          </p:nvPr>
        </p:nvSpPr>
        <p:spPr>
          <a:xfrm>
            <a:off x="1372634" y="1773469"/>
            <a:ext cx="6703531" cy="4171278"/>
          </a:xfrm>
        </p:spPr>
        <p:txBody>
          <a:bodyPr>
            <a:normAutofit/>
          </a:bodyPr>
          <a:lstStyle/>
          <a:p>
            <a:pPr marL="0" indent="0">
              <a:lnSpc>
                <a:spcPct val="110000"/>
              </a:lnSpc>
              <a:buNone/>
            </a:pPr>
            <a:r>
              <a:rPr lang="en-US" sz="2400" dirty="0"/>
              <a:t>A study </a:t>
            </a:r>
            <a:r>
              <a:rPr lang="en-CA" sz="2400" dirty="0"/>
              <a:t> </a:t>
            </a:r>
            <a:r>
              <a:rPr lang="en-US" sz="2400" dirty="0"/>
              <a:t>published in the </a:t>
            </a:r>
            <a:r>
              <a:rPr lang="en-US" sz="2400" i="1" dirty="0"/>
              <a:t>Lancet</a:t>
            </a:r>
            <a:r>
              <a:rPr lang="en-US" sz="2400" dirty="0"/>
              <a:t> found subjects with inflammatory bowel disease developed white-matter lesion in the brain, as identified by magnetic resonance imaging (MRI), with almost the same frequency as patients with multiple sclerosis (a disease of brain myelin destruction</a:t>
            </a:r>
            <a:r>
              <a:rPr lang="de-DE" sz="2400" dirty="0"/>
              <a:t>.</a:t>
            </a:r>
          </a:p>
          <a:p>
            <a:pPr>
              <a:lnSpc>
                <a:spcPct val="110000"/>
              </a:lnSpc>
            </a:pPr>
            <a:endParaRPr lang="de-DE" sz="1800" dirty="0"/>
          </a:p>
          <a:p>
            <a:pPr marL="0" indent="0">
              <a:lnSpc>
                <a:spcPct val="110000"/>
              </a:lnSpc>
              <a:buNone/>
            </a:pPr>
            <a:r>
              <a:rPr lang="de-DE" sz="1050" dirty="0"/>
              <a:t>Maes, M, Kubera, M, an Leunis, JC. </a:t>
            </a:r>
            <a:r>
              <a:rPr lang="en-GB" sz="1050" dirty="0"/>
              <a:t>“The gut-brain barrier in major depression: Intestinal mucosal dysfunction with an increased translocation of LPS from gram negative enterobacteria (leaky gut) plays a role in the inflammatory pathophysiology of depression. </a:t>
            </a:r>
            <a:r>
              <a:rPr lang="en-GB" sz="1050" i="1" dirty="0"/>
              <a:t>Neuro Endocrinol Lett</a:t>
            </a:r>
            <a:r>
              <a:rPr lang="en-GB" sz="1050" dirty="0"/>
              <a:t>. 2008;29(1):117-124. pubmed.ncbi.nlm.nih.gov/18283240/</a:t>
            </a:r>
            <a:endParaRPr lang="en-US" sz="1050" dirty="0"/>
          </a:p>
          <a:p>
            <a:pPr>
              <a:lnSpc>
                <a:spcPct val="110000"/>
              </a:lnSpc>
            </a:pPr>
            <a:endParaRPr lang="en-US" sz="1100" dirty="0"/>
          </a:p>
        </p:txBody>
      </p:sp>
      <p:sp>
        <p:nvSpPr>
          <p:cNvPr id="6" name="Title 1">
            <a:extLst>
              <a:ext uri="{FF2B5EF4-FFF2-40B4-BE49-F238E27FC236}">
                <a16:creationId xmlns:a16="http://schemas.microsoft.com/office/drawing/2014/main" id="{67FD6D27-C039-4D66-8A42-C642A7BB6F31}"/>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7D5FD715-52C5-4A3C-89B0-AD93BF53DAE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DF3FE1B4-A893-4511-8ECD-9955360F029B}"/>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Study From Lancet</a:t>
            </a:r>
          </a:p>
          <a:p>
            <a:pPr algn="ctr"/>
            <a:endParaRPr lang="en-US" dirty="0"/>
          </a:p>
        </p:txBody>
      </p:sp>
    </p:spTree>
    <p:extLst>
      <p:ext uri="{BB962C8B-B14F-4D97-AF65-F5344CB8AC3E}">
        <p14:creationId xmlns:p14="http://schemas.microsoft.com/office/powerpoint/2010/main" val="1247859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3616A3B-5603-4A86-97AA-D3518726115E}"/>
              </a:ext>
            </a:extLst>
          </p:cNvPr>
          <p:cNvSpPr txBox="1"/>
          <p:nvPr/>
        </p:nvSpPr>
        <p:spPr>
          <a:xfrm>
            <a:off x="604646" y="804672"/>
            <a:ext cx="2641019" cy="5248656"/>
          </a:xfrm>
          <a:prstGeom prst="rect">
            <a:avLst/>
          </a:prstGeom>
        </p:spPr>
        <p:txBody>
          <a:bodyPr vert="horz" lIns="91440" tIns="45720" rIns="91440" bIns="45720" rtlCol="0" anchor="ctr">
            <a:normAutofit/>
          </a:bodyPr>
          <a:lstStyle/>
          <a:p>
            <a:pPr algn="ctr">
              <a:spcBef>
                <a:spcPct val="0"/>
              </a:spcBef>
              <a:spcAft>
                <a:spcPts val="600"/>
              </a:spcAft>
            </a:pPr>
            <a:r>
              <a:rPr lang="en-US" sz="4200" dirty="0">
                <a:solidFill>
                  <a:schemeClr val="tx2"/>
                </a:solidFill>
                <a:latin typeface="+mj-lt"/>
                <a:ea typeface="+mj-ea"/>
                <a:cs typeface="+mj-cs"/>
              </a:rPr>
              <a:t>Study From Lancet</a:t>
            </a:r>
          </a:p>
          <a:p>
            <a:pPr algn="ctr">
              <a:spcBef>
                <a:spcPct val="0"/>
              </a:spcBef>
              <a:spcAft>
                <a:spcPts val="600"/>
              </a:spcAft>
            </a:pPr>
            <a:endParaRPr lang="en-US" sz="4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2FBC254D-BDE4-B043-9ABF-1D8590D252E1}"/>
              </a:ext>
            </a:extLst>
          </p:cNvPr>
          <p:cNvSpPr>
            <a:spLocks noGrp="1"/>
          </p:cNvSpPr>
          <p:nvPr>
            <p:ph idx="1"/>
          </p:nvPr>
        </p:nvSpPr>
        <p:spPr>
          <a:xfrm>
            <a:off x="3245665" y="804672"/>
            <a:ext cx="4799948" cy="5248657"/>
          </a:xfrm>
        </p:spPr>
        <p:txBody>
          <a:bodyPr vert="horz" lIns="91440" tIns="45720" rIns="91440" bIns="45720" rtlCol="0" anchor="ctr">
            <a:normAutofit/>
          </a:bodyPr>
          <a:lstStyle/>
          <a:p>
            <a:pPr marL="1257300" lvl="3" indent="0"/>
            <a:r>
              <a:rPr lang="en-US" sz="2400" dirty="0"/>
              <a:t>In fact, 42 percent of patients with Crohn’s disease and 46 percent of patients with ulcerative colitis have white matter lesions in their brains.</a:t>
            </a:r>
          </a:p>
          <a:p>
            <a:endParaRPr lang="en-US" dirty="0"/>
          </a:p>
        </p:txBody>
      </p:sp>
      <p:sp>
        <p:nvSpPr>
          <p:cNvPr id="6" name="Title 1">
            <a:extLst>
              <a:ext uri="{FF2B5EF4-FFF2-40B4-BE49-F238E27FC236}">
                <a16:creationId xmlns:a16="http://schemas.microsoft.com/office/drawing/2014/main" id="{754F9543-710C-4948-96ED-0EC11DF2DC8B}"/>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27DF1019-B21E-489C-8308-6FB6EB9F50B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402669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B44C2-7925-4FE4-988A-3DE16E84385C}"/>
              </a:ext>
            </a:extLst>
          </p:cNvPr>
          <p:cNvSpPr txBox="1"/>
          <p:nvPr/>
        </p:nvSpPr>
        <p:spPr>
          <a:xfrm>
            <a:off x="1255777" y="339796"/>
            <a:ext cx="6962938" cy="1458686"/>
          </a:xfrm>
          <a:prstGeom prst="rect">
            <a:avLst/>
          </a:prstGeom>
        </p:spPr>
        <p:txBody>
          <a:bodyPr vert="horz" lIns="91440" tIns="45720" rIns="91440" bIns="45720" rtlCol="0" anchor="ctr">
            <a:normAutofit/>
          </a:bodyPr>
          <a:lstStyle/>
          <a:p>
            <a:pPr algn="ctr">
              <a:spcBef>
                <a:spcPct val="0"/>
              </a:spcBef>
              <a:spcAft>
                <a:spcPts val="600"/>
              </a:spcAft>
            </a:pPr>
            <a:r>
              <a:rPr lang="en-US" sz="3100" b="1" dirty="0">
                <a:solidFill>
                  <a:srgbClr val="EBEBEB"/>
                </a:solidFill>
                <a:latin typeface="+mj-lt"/>
                <a:ea typeface="+mj-ea"/>
                <a:cs typeface="+mj-cs"/>
              </a:rPr>
              <a:t>Five Ways You Can Empower</a:t>
            </a:r>
          </a:p>
          <a:p>
            <a:pPr algn="ctr">
              <a:spcBef>
                <a:spcPct val="0"/>
              </a:spcBef>
              <a:spcAft>
                <a:spcPts val="600"/>
              </a:spcAft>
            </a:pPr>
            <a:r>
              <a:rPr lang="en-US" sz="3100" b="1" dirty="0">
                <a:solidFill>
                  <a:srgbClr val="EBEBEB"/>
                </a:solidFill>
                <a:latin typeface="+mj-lt"/>
                <a:ea typeface="+mj-ea"/>
                <a:cs typeface="+mj-cs"/>
              </a:rPr>
              <a:t>The Health of Your Brain</a:t>
            </a:r>
          </a:p>
          <a:p>
            <a:pPr>
              <a:spcBef>
                <a:spcPct val="0"/>
              </a:spcBef>
              <a:spcAft>
                <a:spcPts val="600"/>
              </a:spcAft>
            </a:pPr>
            <a:endParaRPr lang="en-US" sz="3100" dirty="0">
              <a:solidFill>
                <a:srgbClr val="EBEBEB"/>
              </a:solidFill>
              <a:latin typeface="+mj-lt"/>
              <a:ea typeface="+mj-ea"/>
              <a:cs typeface="+mj-cs"/>
            </a:endParaRPr>
          </a:p>
        </p:txBody>
      </p:sp>
      <p:pic>
        <p:nvPicPr>
          <p:cNvPr id="7" name="Picture 6" descr="A picture containing water&#10;&#10;Description automatically generated">
            <a:extLst>
              <a:ext uri="{FF2B5EF4-FFF2-40B4-BE49-F238E27FC236}">
                <a16:creationId xmlns:a16="http://schemas.microsoft.com/office/drawing/2014/main" id="{3BC5BC96-F909-4BD3-AEB7-3EF6614313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graphicFrame>
        <p:nvGraphicFramePr>
          <p:cNvPr id="13" name="Content Placeholder 2">
            <a:extLst>
              <a:ext uri="{FF2B5EF4-FFF2-40B4-BE49-F238E27FC236}">
                <a16:creationId xmlns:a16="http://schemas.microsoft.com/office/drawing/2014/main" id="{90B2EADB-7A83-4EAA-8101-F09963B6219B}"/>
              </a:ext>
            </a:extLst>
          </p:cNvPr>
          <p:cNvGraphicFramePr>
            <a:graphicFrameLocks/>
          </p:cNvGraphicFramePr>
          <p:nvPr>
            <p:extLst>
              <p:ext uri="{D42A27DB-BD31-4B8C-83A1-F6EECF244321}">
                <p14:modId xmlns:p14="http://schemas.microsoft.com/office/powerpoint/2010/main" val="1733158332"/>
              </p:ext>
            </p:extLst>
          </p:nvPr>
        </p:nvGraphicFramePr>
        <p:xfrm>
          <a:off x="2120674" y="1678739"/>
          <a:ext cx="487203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3221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6AE76-D934-3E4E-A738-A0391D8C9CD7}"/>
              </a:ext>
            </a:extLst>
          </p:cNvPr>
          <p:cNvSpPr>
            <a:spLocks noGrp="1"/>
          </p:cNvSpPr>
          <p:nvPr>
            <p:ph idx="1"/>
          </p:nvPr>
        </p:nvSpPr>
        <p:spPr>
          <a:xfrm>
            <a:off x="4438247" y="1785035"/>
            <a:ext cx="4083542" cy="3678237"/>
          </a:xfrm>
        </p:spPr>
        <p:txBody>
          <a:bodyPr>
            <a:normAutofit/>
          </a:bodyPr>
          <a:lstStyle/>
          <a:p>
            <a:pPr marL="0" indent="0">
              <a:buClr>
                <a:srgbClr val="E66545"/>
              </a:buClr>
              <a:buNone/>
            </a:pPr>
            <a:r>
              <a:rPr lang="en-US" sz="2400" dirty="0"/>
              <a:t>50 to 90 percent of those with irritable bowel syndrome also had panic disorder, post-traumatic stress disorder, generalized anxiety, and depression. </a:t>
            </a:r>
          </a:p>
          <a:p>
            <a:pPr marL="0" indent="0">
              <a:buClr>
                <a:srgbClr val="E66545"/>
              </a:buClr>
              <a:buNone/>
            </a:pPr>
            <a:endParaRPr lang="en-US" dirty="0"/>
          </a:p>
        </p:txBody>
      </p:sp>
      <p:pic>
        <p:nvPicPr>
          <p:cNvPr id="5" name="Picture 4" descr="A picture containing indoor, photo, table, small&#10;&#10;Description automatically generated">
            <a:extLst>
              <a:ext uri="{FF2B5EF4-FFF2-40B4-BE49-F238E27FC236}">
                <a16:creationId xmlns:a16="http://schemas.microsoft.com/office/drawing/2014/main" id="{E6FB2D74-1A50-6146-91E3-3046B6BF366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464" r="10628"/>
          <a:stretch/>
        </p:blipFill>
        <p:spPr>
          <a:xfrm>
            <a:off x="729086" y="1913372"/>
            <a:ext cx="3411545" cy="3966313"/>
          </a:xfrm>
          <a:prstGeom prst="rect">
            <a:avLst/>
          </a:prstGeom>
          <a:ln w="12700">
            <a:noFill/>
          </a:ln>
        </p:spPr>
      </p:pic>
      <p:sp>
        <p:nvSpPr>
          <p:cNvPr id="4" name="Title 1">
            <a:extLst>
              <a:ext uri="{FF2B5EF4-FFF2-40B4-BE49-F238E27FC236}">
                <a16:creationId xmlns:a16="http://schemas.microsoft.com/office/drawing/2014/main" id="{C3B0E20C-5280-4F45-B6F3-D1F3EF9B71E1}"/>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10" name="Picture 9" descr="A picture containing water&#10;&#10;Description automatically generated">
            <a:extLst>
              <a:ext uri="{FF2B5EF4-FFF2-40B4-BE49-F238E27FC236}">
                <a16:creationId xmlns:a16="http://schemas.microsoft.com/office/drawing/2014/main" id="{8D374146-6409-4BBC-9704-8AEB23D7C12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2" name="TextBox 11">
            <a:extLst>
              <a:ext uri="{FF2B5EF4-FFF2-40B4-BE49-F238E27FC236}">
                <a16:creationId xmlns:a16="http://schemas.microsoft.com/office/drawing/2014/main" id="{DB3571A6-6CFE-49FA-9DB3-709CA2CDB26D}"/>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Shocking Statistic</a:t>
            </a:r>
          </a:p>
          <a:p>
            <a:pPr algn="ctr"/>
            <a:endParaRPr lang="en-US" dirty="0"/>
          </a:p>
        </p:txBody>
      </p:sp>
    </p:spTree>
    <p:extLst>
      <p:ext uri="{BB962C8B-B14F-4D97-AF65-F5344CB8AC3E}">
        <p14:creationId xmlns:p14="http://schemas.microsoft.com/office/powerpoint/2010/main" val="30300274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D440D-A3F8-9F45-B9FC-FF1F7209260D}"/>
              </a:ext>
            </a:extLst>
          </p:cNvPr>
          <p:cNvSpPr>
            <a:spLocks noGrp="1"/>
          </p:cNvSpPr>
          <p:nvPr>
            <p:ph idx="1"/>
          </p:nvPr>
        </p:nvSpPr>
        <p:spPr>
          <a:xfrm>
            <a:off x="1991708" y="1224118"/>
            <a:ext cx="5933092" cy="4171278"/>
          </a:xfrm>
        </p:spPr>
        <p:txBody>
          <a:bodyPr>
            <a:noAutofit/>
          </a:bodyPr>
          <a:lstStyle/>
          <a:p>
            <a:pPr>
              <a:lnSpc>
                <a:spcPct val="110000"/>
              </a:lnSpc>
              <a:buClr>
                <a:schemeClr val="tx1"/>
              </a:buClr>
              <a:buSzPct val="150000"/>
              <a:buFont typeface="Arial" panose="020B0604020202020204" pitchFamily="34" charset="0"/>
              <a:buChar char="•"/>
            </a:pPr>
            <a:r>
              <a:rPr lang="en-US" sz="2400" b="1" dirty="0"/>
              <a:t>Diet:</a:t>
            </a:r>
            <a:r>
              <a:rPr lang="en-US" sz="2400" dirty="0"/>
              <a:t> alcohol, gluten, casein, processed foods with food coloring or preservatives, excess sugar, food allergies</a:t>
            </a:r>
          </a:p>
          <a:p>
            <a:pPr>
              <a:lnSpc>
                <a:spcPct val="110000"/>
              </a:lnSpc>
              <a:buClr>
                <a:schemeClr val="tx1"/>
              </a:buClr>
              <a:buSzPct val="150000"/>
              <a:buFont typeface="Arial" panose="020B0604020202020204" pitchFamily="34" charset="0"/>
              <a:buChar char="•"/>
            </a:pPr>
            <a:r>
              <a:rPr lang="en-US" sz="2400" b="1" dirty="0"/>
              <a:t>Medications</a:t>
            </a:r>
            <a:r>
              <a:rPr lang="en-US" sz="2400" dirty="0"/>
              <a:t>: corticosteroids, antibiotics, antacids, xenobiotics</a:t>
            </a:r>
          </a:p>
          <a:p>
            <a:pPr>
              <a:lnSpc>
                <a:spcPct val="110000"/>
              </a:lnSpc>
              <a:buClr>
                <a:schemeClr val="tx1"/>
              </a:buClr>
              <a:buSzPct val="150000"/>
              <a:buFont typeface="Arial" panose="020B0604020202020204" pitchFamily="34" charset="0"/>
              <a:buChar char="•"/>
            </a:pPr>
            <a:r>
              <a:rPr lang="en-US" sz="2400" b="1" dirty="0"/>
              <a:t>Infections</a:t>
            </a:r>
            <a:r>
              <a:rPr lang="en-US" sz="2400" dirty="0"/>
              <a:t>: </a:t>
            </a:r>
            <a:r>
              <a:rPr lang="en-US" sz="2400" i="1" dirty="0"/>
              <a:t>Helicobacter pylori</a:t>
            </a:r>
            <a:r>
              <a:rPr lang="en-US" sz="2400" dirty="0"/>
              <a:t> (</a:t>
            </a:r>
            <a:r>
              <a:rPr lang="en-US" sz="2400" i="1" dirty="0"/>
              <a:t>H. pylori</a:t>
            </a:r>
            <a:r>
              <a:rPr lang="en-US" sz="2400" dirty="0"/>
              <a:t>), bacterial overgrowth, yeast overgrowth, intestinal virus, parasitic infection</a:t>
            </a:r>
          </a:p>
        </p:txBody>
      </p:sp>
      <p:sp>
        <p:nvSpPr>
          <p:cNvPr id="6" name="Title 1">
            <a:extLst>
              <a:ext uri="{FF2B5EF4-FFF2-40B4-BE49-F238E27FC236}">
                <a16:creationId xmlns:a16="http://schemas.microsoft.com/office/drawing/2014/main" id="{B499E985-77E6-4BFC-835E-61A55DD8910B}"/>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105040A6-D782-4AC9-9775-34DAF751B3C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245F717B-D530-4767-A87A-BEB98BB3B866}"/>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The Causes of Leaky Gut</a:t>
            </a:r>
          </a:p>
          <a:p>
            <a:pPr algn="ctr"/>
            <a:endParaRPr lang="en-US" dirty="0"/>
          </a:p>
        </p:txBody>
      </p:sp>
    </p:spTree>
    <p:extLst>
      <p:ext uri="{BB962C8B-B14F-4D97-AF65-F5344CB8AC3E}">
        <p14:creationId xmlns:p14="http://schemas.microsoft.com/office/powerpoint/2010/main" val="6588662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D440D-A3F8-9F45-B9FC-FF1F7209260D}"/>
              </a:ext>
            </a:extLst>
          </p:cNvPr>
          <p:cNvSpPr>
            <a:spLocks noGrp="1"/>
          </p:cNvSpPr>
          <p:nvPr>
            <p:ph idx="1"/>
          </p:nvPr>
        </p:nvSpPr>
        <p:spPr>
          <a:xfrm>
            <a:off x="1928921" y="1195422"/>
            <a:ext cx="6414355" cy="4171278"/>
          </a:xfrm>
        </p:spPr>
        <p:txBody>
          <a:bodyPr>
            <a:noAutofit/>
          </a:bodyPr>
          <a:lstStyle/>
          <a:p>
            <a:pPr>
              <a:lnSpc>
                <a:spcPct val="110000"/>
              </a:lnSpc>
              <a:buClr>
                <a:schemeClr val="tx1"/>
              </a:buClr>
              <a:buSzPct val="150000"/>
              <a:buFont typeface="Arial" panose="020B0604020202020204" pitchFamily="34" charset="0"/>
              <a:buChar char="•"/>
            </a:pPr>
            <a:r>
              <a:rPr lang="en-US" sz="2400" b="1" dirty="0"/>
              <a:t>Hormonal</a:t>
            </a:r>
            <a:r>
              <a:rPr lang="en-US" sz="2400" dirty="0"/>
              <a:t>: decreased levels of thyroid hormone, testosterone, estrogen, or progesterone</a:t>
            </a:r>
          </a:p>
          <a:p>
            <a:pPr>
              <a:lnSpc>
                <a:spcPct val="110000"/>
              </a:lnSpc>
              <a:buClr>
                <a:schemeClr val="tx1"/>
              </a:buClr>
              <a:buSzPct val="150000"/>
              <a:buFont typeface="Arial" panose="020B0604020202020204" pitchFamily="34" charset="0"/>
              <a:buChar char="•"/>
            </a:pPr>
            <a:r>
              <a:rPr lang="en-US" sz="2400" b="1" dirty="0"/>
              <a:t>Stress</a:t>
            </a:r>
            <a:r>
              <a:rPr lang="en-US" sz="2400" dirty="0"/>
              <a:t>: increased cortisol </a:t>
            </a:r>
          </a:p>
          <a:p>
            <a:pPr>
              <a:lnSpc>
                <a:spcPct val="110000"/>
              </a:lnSpc>
              <a:buClr>
                <a:schemeClr val="tx1"/>
              </a:buClr>
              <a:buSzPct val="150000"/>
              <a:buFont typeface="Arial" panose="020B0604020202020204" pitchFamily="34" charset="0"/>
              <a:buChar char="•"/>
            </a:pPr>
            <a:r>
              <a:rPr lang="en-US" sz="2400" b="1" dirty="0"/>
              <a:t>Neurologic</a:t>
            </a:r>
            <a:r>
              <a:rPr lang="en-US" sz="2400" dirty="0"/>
              <a:t>: brain trauma, stroke, neurodegeneration</a:t>
            </a:r>
          </a:p>
          <a:p>
            <a:pPr>
              <a:lnSpc>
                <a:spcPct val="110000"/>
              </a:lnSpc>
              <a:buClr>
                <a:schemeClr val="tx1"/>
              </a:buClr>
              <a:buSzPct val="150000"/>
              <a:buFont typeface="Arial" panose="020B0604020202020204" pitchFamily="34" charset="0"/>
              <a:buChar char="•"/>
            </a:pPr>
            <a:r>
              <a:rPr lang="en-US" sz="2400" b="1" dirty="0"/>
              <a:t>Metabolic</a:t>
            </a:r>
            <a:r>
              <a:rPr lang="en-US" sz="2400" dirty="0"/>
              <a:t>: glycosylated end products, intestinal inflammation, autoimmune conditions</a:t>
            </a:r>
          </a:p>
          <a:p>
            <a:pPr>
              <a:lnSpc>
                <a:spcPct val="110000"/>
              </a:lnSpc>
              <a:buClr>
                <a:schemeClr val="tx1"/>
              </a:buClr>
              <a:buSzPct val="150000"/>
              <a:buFont typeface="Arial" panose="020B0604020202020204" pitchFamily="34" charset="0"/>
              <a:buChar char="•"/>
            </a:pPr>
            <a:r>
              <a:rPr lang="en-US" sz="2400" b="1" dirty="0"/>
              <a:t>Glyphosate</a:t>
            </a:r>
            <a:r>
              <a:rPr lang="en-US" sz="2400" dirty="0"/>
              <a:t>: a pesticide used in agriculture, which can be in our drinking water and food</a:t>
            </a:r>
          </a:p>
          <a:p>
            <a:pPr>
              <a:lnSpc>
                <a:spcPct val="110000"/>
              </a:lnSpc>
            </a:pPr>
            <a:endParaRPr lang="en-US" sz="2400" dirty="0"/>
          </a:p>
        </p:txBody>
      </p:sp>
      <p:sp>
        <p:nvSpPr>
          <p:cNvPr id="6" name="Title 1">
            <a:extLst>
              <a:ext uri="{FF2B5EF4-FFF2-40B4-BE49-F238E27FC236}">
                <a16:creationId xmlns:a16="http://schemas.microsoft.com/office/drawing/2014/main" id="{B499E985-77E6-4BFC-835E-61A55DD8910B}"/>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105040A6-D782-4AC9-9775-34DAF751B3C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245F717B-D530-4767-A87A-BEB98BB3B866}"/>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The Causes of Leaky Gut</a:t>
            </a:r>
          </a:p>
          <a:p>
            <a:pPr algn="ctr"/>
            <a:endParaRPr lang="en-US" dirty="0"/>
          </a:p>
        </p:txBody>
      </p:sp>
    </p:spTree>
    <p:extLst>
      <p:ext uri="{BB962C8B-B14F-4D97-AF65-F5344CB8AC3E}">
        <p14:creationId xmlns:p14="http://schemas.microsoft.com/office/powerpoint/2010/main" val="5544755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indoor, holding, table, small&#10;&#10;Description automatically generated">
            <a:extLst>
              <a:ext uri="{FF2B5EF4-FFF2-40B4-BE49-F238E27FC236}">
                <a16:creationId xmlns:a16="http://schemas.microsoft.com/office/drawing/2014/main" id="{5BEB0781-8E8D-0E4E-9071-F74DF2CABC58}"/>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58" b="2033"/>
          <a:stretch/>
        </p:blipFill>
        <p:spPr>
          <a:xfrm>
            <a:off x="785730" y="1935724"/>
            <a:ext cx="3551041" cy="178617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6" name="TextBox 5">
            <a:extLst>
              <a:ext uri="{FF2B5EF4-FFF2-40B4-BE49-F238E27FC236}">
                <a16:creationId xmlns:a16="http://schemas.microsoft.com/office/drawing/2014/main" id="{390E6673-78D0-FF42-BF83-0EC2649D8AAF}"/>
              </a:ext>
            </a:extLst>
          </p:cNvPr>
          <p:cNvSpPr txBox="1"/>
          <p:nvPr/>
        </p:nvSpPr>
        <p:spPr>
          <a:xfrm>
            <a:off x="6501931" y="6657945"/>
            <a:ext cx="264206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futurism.com/the-truth-about-gmos-how-do-gmo-crops-wor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
        <p:nvSpPr>
          <p:cNvPr id="4" name="Title 1">
            <a:extLst>
              <a:ext uri="{FF2B5EF4-FFF2-40B4-BE49-F238E27FC236}">
                <a16:creationId xmlns:a16="http://schemas.microsoft.com/office/drawing/2014/main" id="{B6422910-2F71-4F38-AF8F-393AF321E26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10" name="Picture 9" descr="A picture containing water&#10;&#10;Description automatically generated">
            <a:extLst>
              <a:ext uri="{FF2B5EF4-FFF2-40B4-BE49-F238E27FC236}">
                <a16:creationId xmlns:a16="http://schemas.microsoft.com/office/drawing/2014/main" id="{9E4C331F-0AD1-4FC2-A528-F7FAFE2EF57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4" name="TextBox 13">
            <a:extLst>
              <a:ext uri="{FF2B5EF4-FFF2-40B4-BE49-F238E27FC236}">
                <a16:creationId xmlns:a16="http://schemas.microsoft.com/office/drawing/2014/main" id="{4F49F914-7C0F-47C2-A6F6-6D8AA9678212}"/>
              </a:ext>
            </a:extLst>
          </p:cNvPr>
          <p:cNvSpPr txBox="1"/>
          <p:nvPr/>
        </p:nvSpPr>
        <p:spPr>
          <a:xfrm>
            <a:off x="221633" y="239484"/>
            <a:ext cx="8700736" cy="1661993"/>
          </a:xfrm>
          <a:prstGeom prst="rect">
            <a:avLst/>
          </a:prstGeom>
          <a:noFill/>
        </p:spPr>
        <p:txBody>
          <a:bodyPr wrap="square" rtlCol="0">
            <a:spAutoFit/>
          </a:bodyPr>
          <a:lstStyle/>
          <a:p>
            <a:pPr algn="ctr"/>
            <a:r>
              <a:rPr lang="en-US" sz="2800" b="1" dirty="0"/>
              <a:t>Glyphosate:</a:t>
            </a:r>
          </a:p>
          <a:p>
            <a:pPr algn="ctr"/>
            <a:r>
              <a:rPr lang="en-US" sz="2800" b="1" dirty="0"/>
              <a:t>One of the most toxic agrichemicals</a:t>
            </a:r>
          </a:p>
          <a:p>
            <a:pPr algn="ctr"/>
            <a:r>
              <a:rPr lang="en-US" sz="2800" b="1" dirty="0"/>
              <a:t>in use today</a:t>
            </a:r>
          </a:p>
          <a:p>
            <a:pPr algn="ctr"/>
            <a:endParaRPr lang="en-US" dirty="0"/>
          </a:p>
        </p:txBody>
      </p:sp>
      <p:sp>
        <p:nvSpPr>
          <p:cNvPr id="17" name="TextBox 16">
            <a:extLst>
              <a:ext uri="{FF2B5EF4-FFF2-40B4-BE49-F238E27FC236}">
                <a16:creationId xmlns:a16="http://schemas.microsoft.com/office/drawing/2014/main" id="{FC7E18E4-ED85-4A58-9371-F2F753A32E23}"/>
              </a:ext>
            </a:extLst>
          </p:cNvPr>
          <p:cNvSpPr txBox="1"/>
          <p:nvPr/>
        </p:nvSpPr>
        <p:spPr>
          <a:xfrm>
            <a:off x="484710" y="3833336"/>
            <a:ext cx="4279795" cy="2585323"/>
          </a:xfrm>
          <a:prstGeom prst="rect">
            <a:avLst/>
          </a:prstGeom>
          <a:noFill/>
        </p:spPr>
        <p:txBody>
          <a:bodyPr wrap="square" rtlCol="0">
            <a:spAutoFit/>
          </a:bodyPr>
          <a:lstStyle/>
          <a:p>
            <a:r>
              <a:rPr lang="en-US" b="1" i="0" dirty="0">
                <a:effectLst/>
                <a:latin typeface="Roboto"/>
              </a:rPr>
              <a:t>Glyphosate</a:t>
            </a:r>
            <a:r>
              <a:rPr lang="en-US" b="0" i="0" dirty="0">
                <a:effectLst/>
                <a:latin typeface="Roboto"/>
              </a:rPr>
              <a:t> is a non-selective herbicide, meaning it will kill most plants. It prevents the plants from making certain proteins that are needed for plant growth. </a:t>
            </a:r>
            <a:r>
              <a:rPr lang="en-US" b="1" i="0" dirty="0">
                <a:effectLst/>
                <a:latin typeface="Roboto"/>
              </a:rPr>
              <a:t>Glyphosate</a:t>
            </a:r>
            <a:r>
              <a:rPr lang="en-US" b="0" i="0" dirty="0">
                <a:effectLst/>
                <a:latin typeface="Roboto"/>
              </a:rPr>
              <a:t> stops a specific enzyme pathway, the shikimic acid pathway. The shikimic acid pathway is necessary for plants and some microorganisms.</a:t>
            </a:r>
            <a:endParaRPr lang="en-US" dirty="0"/>
          </a:p>
        </p:txBody>
      </p:sp>
      <p:pic>
        <p:nvPicPr>
          <p:cNvPr id="19" name="Picture 18" descr="A close up of a logo&#10;&#10;Description automatically generated">
            <a:extLst>
              <a:ext uri="{FF2B5EF4-FFF2-40B4-BE49-F238E27FC236}">
                <a16:creationId xmlns:a16="http://schemas.microsoft.com/office/drawing/2014/main" id="{C5BA2566-2202-4C70-8F0A-7C9DF04EBD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4505" y="1935724"/>
            <a:ext cx="3332717" cy="3332717"/>
          </a:xfrm>
          <a:prstGeom prst="rect">
            <a:avLst/>
          </a:prstGeom>
        </p:spPr>
      </p:pic>
    </p:spTree>
    <p:extLst>
      <p:ext uri="{BB962C8B-B14F-4D97-AF65-F5344CB8AC3E}">
        <p14:creationId xmlns:p14="http://schemas.microsoft.com/office/powerpoint/2010/main" val="1088967533"/>
      </p:ext>
    </p:extLst>
  </p:cSld>
  <p:clrMapOvr>
    <a:overrideClrMapping bg1="dk1" tx1="lt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DBBC-1581-46AE-91EB-21F538C29C26}"/>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3" name="Picture 2" descr="A picture containing water&#10;&#10;Description automatically generated">
            <a:extLst>
              <a:ext uri="{FF2B5EF4-FFF2-40B4-BE49-F238E27FC236}">
                <a16:creationId xmlns:a16="http://schemas.microsoft.com/office/drawing/2014/main" id="{DBCE23C4-7A01-460C-8AD9-92FB30C265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6" name="TextBox 5">
            <a:extLst>
              <a:ext uri="{FF2B5EF4-FFF2-40B4-BE49-F238E27FC236}">
                <a16:creationId xmlns:a16="http://schemas.microsoft.com/office/drawing/2014/main" id="{31FA9F0A-5158-44AF-A3C7-2C53D89D0FD9}"/>
              </a:ext>
            </a:extLst>
          </p:cNvPr>
          <p:cNvSpPr txBox="1"/>
          <p:nvPr/>
        </p:nvSpPr>
        <p:spPr>
          <a:xfrm>
            <a:off x="221633" y="239484"/>
            <a:ext cx="8700736" cy="1231106"/>
          </a:xfrm>
          <a:prstGeom prst="rect">
            <a:avLst/>
          </a:prstGeom>
          <a:noFill/>
        </p:spPr>
        <p:txBody>
          <a:bodyPr wrap="square" rtlCol="0">
            <a:spAutoFit/>
          </a:bodyPr>
          <a:lstStyle/>
          <a:p>
            <a:pPr algn="ctr"/>
            <a:r>
              <a:rPr lang="en-US" sz="2800" b="1" dirty="0"/>
              <a:t>The Top Ten Genetically Modified</a:t>
            </a:r>
          </a:p>
          <a:p>
            <a:pPr algn="ctr"/>
            <a:r>
              <a:rPr lang="en-US" sz="2800" b="1" dirty="0"/>
              <a:t>Food Crops</a:t>
            </a:r>
          </a:p>
          <a:p>
            <a:pPr algn="ctr"/>
            <a:endParaRPr lang="en-US" dirty="0"/>
          </a:p>
        </p:txBody>
      </p:sp>
      <p:pic>
        <p:nvPicPr>
          <p:cNvPr id="12" name="Picture 11" descr="A close up of many different vegetables on display&#10;&#10;Description automatically generated">
            <a:extLst>
              <a:ext uri="{FF2B5EF4-FFF2-40B4-BE49-F238E27FC236}">
                <a16:creationId xmlns:a16="http://schemas.microsoft.com/office/drawing/2014/main" id="{3C6AA6A3-28DF-4B6F-9623-E98A6AE00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2" y="1943765"/>
            <a:ext cx="6991350" cy="4486275"/>
          </a:xfrm>
          <a:prstGeom prst="rect">
            <a:avLst/>
          </a:prstGeom>
        </p:spPr>
      </p:pic>
    </p:spTree>
    <p:extLst>
      <p:ext uri="{BB962C8B-B14F-4D97-AF65-F5344CB8AC3E}">
        <p14:creationId xmlns:p14="http://schemas.microsoft.com/office/powerpoint/2010/main" val="18740676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close up of a coral&#10;&#10;Description automatically generated">
            <a:extLst>
              <a:ext uri="{FF2B5EF4-FFF2-40B4-BE49-F238E27FC236}">
                <a16:creationId xmlns:a16="http://schemas.microsoft.com/office/drawing/2014/main" id="{2810B6D5-E557-A647-950E-8368FC6FA994}"/>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644"/>
          <a:stretch/>
        </p:blipFill>
        <p:spPr>
          <a:xfrm>
            <a:off x="621657" y="1853248"/>
            <a:ext cx="7900686" cy="4371089"/>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
        <p:nvSpPr>
          <p:cNvPr id="3" name="Title 1">
            <a:extLst>
              <a:ext uri="{FF2B5EF4-FFF2-40B4-BE49-F238E27FC236}">
                <a16:creationId xmlns:a16="http://schemas.microsoft.com/office/drawing/2014/main" id="{BA049239-6074-4742-BC8F-83A21331A392}"/>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4" name="Picture 3" descr="A picture containing water&#10;&#10;Description automatically generated">
            <a:extLst>
              <a:ext uri="{FF2B5EF4-FFF2-40B4-BE49-F238E27FC236}">
                <a16:creationId xmlns:a16="http://schemas.microsoft.com/office/drawing/2014/main" id="{1BF82224-4197-4C91-B97E-B89FFE0CDB3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1" name="TextBox 10">
            <a:extLst>
              <a:ext uri="{FF2B5EF4-FFF2-40B4-BE49-F238E27FC236}">
                <a16:creationId xmlns:a16="http://schemas.microsoft.com/office/drawing/2014/main" id="{A42D5A8F-49A9-4BC1-A199-AE1FF5B346C1}"/>
              </a:ext>
            </a:extLst>
          </p:cNvPr>
          <p:cNvSpPr txBox="1"/>
          <p:nvPr/>
        </p:nvSpPr>
        <p:spPr>
          <a:xfrm>
            <a:off x="221633" y="239484"/>
            <a:ext cx="8700736" cy="1231106"/>
          </a:xfrm>
          <a:prstGeom prst="rect">
            <a:avLst/>
          </a:prstGeom>
          <a:noFill/>
        </p:spPr>
        <p:txBody>
          <a:bodyPr wrap="square" rtlCol="0">
            <a:spAutoFit/>
          </a:bodyPr>
          <a:lstStyle/>
          <a:p>
            <a:pPr algn="ctr"/>
            <a:r>
              <a:rPr lang="en-US" sz="2800" b="1" dirty="0"/>
              <a:t>The Power of the</a:t>
            </a:r>
          </a:p>
          <a:p>
            <a:pPr algn="ctr"/>
            <a:r>
              <a:rPr lang="en-US" sz="2800" b="1" dirty="0"/>
              <a:t>Intestinal Microbiome</a:t>
            </a:r>
          </a:p>
          <a:p>
            <a:pPr algn="ctr"/>
            <a:endParaRPr lang="en-US" dirty="0"/>
          </a:p>
        </p:txBody>
      </p:sp>
    </p:spTree>
    <p:extLst>
      <p:ext uri="{BB962C8B-B14F-4D97-AF65-F5344CB8AC3E}">
        <p14:creationId xmlns:p14="http://schemas.microsoft.com/office/powerpoint/2010/main" val="2986035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228BE-2BC5-4949-A2E4-1DF3088F036F}"/>
              </a:ext>
            </a:extLst>
          </p:cNvPr>
          <p:cNvSpPr>
            <a:spLocks noGrp="1"/>
          </p:cNvSpPr>
          <p:nvPr>
            <p:ph idx="1"/>
          </p:nvPr>
        </p:nvSpPr>
        <p:spPr>
          <a:xfrm>
            <a:off x="1796716" y="1819791"/>
            <a:ext cx="6561221" cy="4635503"/>
          </a:xfrm>
        </p:spPr>
        <p:txBody>
          <a:bodyPr>
            <a:normAutofit/>
          </a:bodyPr>
          <a:lstStyle/>
          <a:p>
            <a:pPr>
              <a:buClr>
                <a:schemeClr val="tx1"/>
              </a:buClr>
              <a:buSzPct val="150000"/>
              <a:buFont typeface="Arial" panose="020B0604020202020204" pitchFamily="34" charset="0"/>
              <a:buChar char="•"/>
            </a:pPr>
            <a:r>
              <a:rPr lang="en-US" sz="2400" dirty="0"/>
              <a:t>Nourish our intestine wall cells </a:t>
            </a:r>
          </a:p>
          <a:p>
            <a:pPr>
              <a:buClr>
                <a:schemeClr val="tx1"/>
              </a:buClr>
              <a:buSzPct val="150000"/>
              <a:buFont typeface="Arial" panose="020B0604020202020204" pitchFamily="34" charset="0"/>
              <a:buChar char="•"/>
            </a:pPr>
            <a:endParaRPr lang="en-US" sz="2400" dirty="0"/>
          </a:p>
          <a:p>
            <a:pPr>
              <a:buClr>
                <a:schemeClr val="tx1"/>
              </a:buClr>
              <a:buSzPct val="150000"/>
              <a:buFont typeface="Arial" panose="020B0604020202020204" pitchFamily="34" charset="0"/>
              <a:buChar char="•"/>
            </a:pPr>
            <a:r>
              <a:rPr lang="en-US" sz="2400" dirty="0"/>
              <a:t>Helps digestive motility </a:t>
            </a:r>
          </a:p>
          <a:p>
            <a:pPr>
              <a:buClr>
                <a:schemeClr val="tx1"/>
              </a:buClr>
              <a:buSzPct val="150000"/>
              <a:buFont typeface="Arial" panose="020B0604020202020204" pitchFamily="34" charset="0"/>
              <a:buChar char="•"/>
            </a:pPr>
            <a:endParaRPr lang="en-US" sz="2400" dirty="0"/>
          </a:p>
          <a:p>
            <a:pPr>
              <a:buClr>
                <a:schemeClr val="tx1"/>
              </a:buClr>
              <a:buSzPct val="150000"/>
              <a:buFont typeface="Arial" panose="020B0604020202020204" pitchFamily="34" charset="0"/>
              <a:buChar char="•"/>
            </a:pPr>
            <a:r>
              <a:rPr lang="en-US" sz="2400" dirty="0"/>
              <a:t>Enters our bloodstream, crossing the BBB</a:t>
            </a:r>
          </a:p>
          <a:p>
            <a:pPr>
              <a:buClr>
                <a:schemeClr val="tx1"/>
              </a:buClr>
              <a:buSzPct val="150000"/>
              <a:buFont typeface="Arial" panose="020B0604020202020204" pitchFamily="34" charset="0"/>
              <a:buChar char="•"/>
            </a:pPr>
            <a:endParaRPr lang="en-US" sz="2400" dirty="0"/>
          </a:p>
          <a:p>
            <a:pPr>
              <a:buClr>
                <a:schemeClr val="tx1"/>
              </a:buClr>
              <a:buSzPct val="150000"/>
              <a:buFont typeface="Arial" panose="020B0604020202020204" pitchFamily="34" charset="0"/>
              <a:buChar char="•"/>
            </a:pPr>
            <a:r>
              <a:rPr lang="en-US" sz="2400" dirty="0"/>
              <a:t>Facilitates the production of brain derived neurotrophic factor. </a:t>
            </a:r>
          </a:p>
        </p:txBody>
      </p:sp>
      <p:sp>
        <p:nvSpPr>
          <p:cNvPr id="6" name="Title 1">
            <a:extLst>
              <a:ext uri="{FF2B5EF4-FFF2-40B4-BE49-F238E27FC236}">
                <a16:creationId xmlns:a16="http://schemas.microsoft.com/office/drawing/2014/main" id="{0D6DC328-8E5D-4FB1-8607-732ADC083461}"/>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2ABD6BCD-FA77-4CFD-8653-0F3C37CECF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8C6D2289-0AA0-42C3-A778-5CFBA26B3713}"/>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Fertilizer for the Brain and Gut</a:t>
            </a:r>
          </a:p>
          <a:p>
            <a:pPr algn="ctr"/>
            <a:endParaRPr lang="en-US" dirty="0"/>
          </a:p>
        </p:txBody>
      </p:sp>
    </p:spTree>
    <p:extLst>
      <p:ext uri="{BB962C8B-B14F-4D97-AF65-F5344CB8AC3E}">
        <p14:creationId xmlns:p14="http://schemas.microsoft.com/office/powerpoint/2010/main" val="1236513909"/>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64100A-A0D3-4444-B121-43E77AAB6B7B}"/>
              </a:ext>
            </a:extLst>
          </p:cNvPr>
          <p:cNvPicPr>
            <a:picLocks noGrp="1" noChangeAspect="1"/>
          </p:cNvPicPr>
          <p:nvPr>
            <p:ph idx="1"/>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98295" y="1691325"/>
            <a:ext cx="6747410" cy="4115918"/>
          </a:xfrm>
          <a:prstGeom prst="rect">
            <a:avLst/>
          </a:prstGeom>
        </p:spPr>
      </p:pic>
      <p:sp>
        <p:nvSpPr>
          <p:cNvPr id="2" name="Title 1">
            <a:extLst>
              <a:ext uri="{FF2B5EF4-FFF2-40B4-BE49-F238E27FC236}">
                <a16:creationId xmlns:a16="http://schemas.microsoft.com/office/drawing/2014/main" id="{4D29464B-FEFE-4EFE-BAED-3B8EA97249F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3" name="Picture 2" descr="A picture containing water&#10;&#10;Description automatically generated">
            <a:extLst>
              <a:ext uri="{FF2B5EF4-FFF2-40B4-BE49-F238E27FC236}">
                <a16:creationId xmlns:a16="http://schemas.microsoft.com/office/drawing/2014/main" id="{87E5EF0D-3D3C-4797-A71C-173D31E810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2" name="TextBox 11">
            <a:extLst>
              <a:ext uri="{FF2B5EF4-FFF2-40B4-BE49-F238E27FC236}">
                <a16:creationId xmlns:a16="http://schemas.microsoft.com/office/drawing/2014/main" id="{E347721D-7BEF-4C9E-9056-236DC368E903}"/>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Fertilizer for the Brain and Gut</a:t>
            </a:r>
          </a:p>
          <a:p>
            <a:pPr algn="ctr"/>
            <a:endParaRPr lang="en-US" dirty="0"/>
          </a:p>
        </p:txBody>
      </p:sp>
    </p:spTree>
    <p:extLst>
      <p:ext uri="{BB962C8B-B14F-4D97-AF65-F5344CB8AC3E}">
        <p14:creationId xmlns:p14="http://schemas.microsoft.com/office/powerpoint/2010/main" val="28867113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0DC0E-61B0-C540-BD57-1E7896FB4C6A}"/>
              </a:ext>
            </a:extLst>
          </p:cNvPr>
          <p:cNvSpPr>
            <a:spLocks noGrp="1"/>
          </p:cNvSpPr>
          <p:nvPr>
            <p:ph idx="1"/>
          </p:nvPr>
        </p:nvSpPr>
        <p:spPr>
          <a:xfrm>
            <a:off x="1796497" y="1913373"/>
            <a:ext cx="6781446" cy="4171278"/>
          </a:xfrm>
        </p:spPr>
        <p:txBody>
          <a:bodyPr>
            <a:noAutofit/>
          </a:bodyPr>
          <a:lstStyle/>
          <a:p>
            <a:pPr>
              <a:buClr>
                <a:schemeClr val="tx1"/>
              </a:buClr>
              <a:buSzPct val="150000"/>
              <a:buFont typeface="Arial" panose="020B0604020202020204" pitchFamily="34" charset="0"/>
              <a:buChar char="•"/>
            </a:pPr>
            <a:r>
              <a:rPr lang="en-US" sz="2400" dirty="0"/>
              <a:t>The gut has its very own neurotransmitters. In fact, every class of neurotransmitter found in your brain is also found in your gut, including serotonin, 95 percent of which resides in your gut </a:t>
            </a:r>
          </a:p>
          <a:p>
            <a:pPr>
              <a:buClr>
                <a:schemeClr val="tx1"/>
              </a:buClr>
              <a:buSzPct val="150000"/>
              <a:buFont typeface="Arial" panose="020B0604020202020204" pitchFamily="34" charset="0"/>
              <a:buChar char="•"/>
            </a:pPr>
            <a:r>
              <a:rPr lang="en-US" sz="2400" dirty="0"/>
              <a:t>The intestinal microbiome is closely involved in the enteric nervous system, with bidirectional communication through the valgus nerve. </a:t>
            </a:r>
          </a:p>
        </p:txBody>
      </p:sp>
      <p:sp>
        <p:nvSpPr>
          <p:cNvPr id="6" name="Title 1">
            <a:extLst>
              <a:ext uri="{FF2B5EF4-FFF2-40B4-BE49-F238E27FC236}">
                <a16:creationId xmlns:a16="http://schemas.microsoft.com/office/drawing/2014/main" id="{0A72C0D9-FBA2-4908-BE2E-011784A2C67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D243F0AC-42BB-432C-AAB4-CC3196FDE46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1BE61160-0F7C-4FB8-A5D6-948770B019EB}"/>
              </a:ext>
            </a:extLst>
          </p:cNvPr>
          <p:cNvSpPr txBox="1"/>
          <p:nvPr/>
        </p:nvSpPr>
        <p:spPr>
          <a:xfrm>
            <a:off x="221633" y="239484"/>
            <a:ext cx="8700736" cy="1231106"/>
          </a:xfrm>
          <a:prstGeom prst="rect">
            <a:avLst/>
          </a:prstGeom>
          <a:noFill/>
        </p:spPr>
        <p:txBody>
          <a:bodyPr wrap="square" rtlCol="0">
            <a:spAutoFit/>
          </a:bodyPr>
          <a:lstStyle/>
          <a:p>
            <a:pPr algn="ctr"/>
            <a:r>
              <a:rPr lang="en-US" sz="2800" b="1" dirty="0"/>
              <a:t>The Power of the </a:t>
            </a:r>
          </a:p>
          <a:p>
            <a:pPr algn="ctr"/>
            <a:r>
              <a:rPr lang="en-US" sz="2800" b="1" dirty="0"/>
              <a:t>Intestinal Microbiome</a:t>
            </a:r>
          </a:p>
          <a:p>
            <a:pPr algn="ctr"/>
            <a:endParaRPr lang="en-US" dirty="0"/>
          </a:p>
        </p:txBody>
      </p:sp>
    </p:spTree>
    <p:extLst>
      <p:ext uri="{BB962C8B-B14F-4D97-AF65-F5344CB8AC3E}">
        <p14:creationId xmlns:p14="http://schemas.microsoft.com/office/powerpoint/2010/main" val="18519425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72C0D9-FBA2-4908-BE2E-011784A2C67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D243F0AC-42BB-432C-AAB4-CC3196FDE46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1BE61160-0F7C-4FB8-A5D6-948770B019EB}"/>
              </a:ext>
            </a:extLst>
          </p:cNvPr>
          <p:cNvSpPr txBox="1"/>
          <p:nvPr/>
        </p:nvSpPr>
        <p:spPr>
          <a:xfrm>
            <a:off x="221633" y="239484"/>
            <a:ext cx="8700736" cy="1231106"/>
          </a:xfrm>
          <a:prstGeom prst="rect">
            <a:avLst/>
          </a:prstGeom>
          <a:noFill/>
        </p:spPr>
        <p:txBody>
          <a:bodyPr wrap="square" rtlCol="0">
            <a:spAutoFit/>
          </a:bodyPr>
          <a:lstStyle/>
          <a:p>
            <a:pPr algn="ctr"/>
            <a:r>
              <a:rPr lang="en-US" sz="2800" b="1" dirty="0"/>
              <a:t>The Power of the </a:t>
            </a:r>
          </a:p>
          <a:p>
            <a:pPr algn="ctr"/>
            <a:r>
              <a:rPr lang="en-US" sz="2800" b="1" dirty="0"/>
              <a:t>Intestinal Microbiome</a:t>
            </a:r>
          </a:p>
          <a:p>
            <a:pPr algn="ctr"/>
            <a:endParaRPr lang="en-US" dirty="0"/>
          </a:p>
        </p:txBody>
      </p:sp>
      <p:sp>
        <p:nvSpPr>
          <p:cNvPr id="11" name="Content Placeholder 2">
            <a:extLst>
              <a:ext uri="{FF2B5EF4-FFF2-40B4-BE49-F238E27FC236}">
                <a16:creationId xmlns:a16="http://schemas.microsoft.com/office/drawing/2014/main" id="{FAED1EF5-D634-44C2-82FC-84774424BAE7}"/>
              </a:ext>
            </a:extLst>
          </p:cNvPr>
          <p:cNvSpPr>
            <a:spLocks noGrp="1"/>
          </p:cNvSpPr>
          <p:nvPr>
            <p:ph idx="1"/>
          </p:nvPr>
        </p:nvSpPr>
        <p:spPr>
          <a:xfrm>
            <a:off x="1970314" y="2147695"/>
            <a:ext cx="6045823" cy="4470821"/>
          </a:xfrm>
        </p:spPr>
        <p:txBody>
          <a:bodyPr vert="horz" lIns="91440" tIns="45720" rIns="91440" bIns="45720" rtlCol="0">
            <a:normAutofit/>
          </a:bodyPr>
          <a:lstStyle/>
          <a:p>
            <a:pPr marL="0" indent="0">
              <a:buNone/>
            </a:pPr>
            <a:r>
              <a:rPr lang="en-US" sz="2800" dirty="0"/>
              <a:t>The intestinal microbiome is closely involved in the enteric nervous system, with bidirectional communication through the vagus nerve. </a:t>
            </a:r>
          </a:p>
          <a:p>
            <a:endParaRPr lang="en-US" dirty="0"/>
          </a:p>
        </p:txBody>
      </p:sp>
    </p:spTree>
    <p:extLst>
      <p:ext uri="{BB962C8B-B14F-4D97-AF65-F5344CB8AC3E}">
        <p14:creationId xmlns:p14="http://schemas.microsoft.com/office/powerpoint/2010/main" val="132630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7C2BC-88EA-5343-AFC1-E029B233AA73}"/>
              </a:ext>
            </a:extLst>
          </p:cNvPr>
          <p:cNvSpPr>
            <a:spLocks noGrp="1"/>
          </p:cNvSpPr>
          <p:nvPr>
            <p:ph idx="1"/>
          </p:nvPr>
        </p:nvSpPr>
        <p:spPr>
          <a:xfrm>
            <a:off x="4833257" y="1826760"/>
            <a:ext cx="4089112" cy="3678237"/>
          </a:xfrm>
        </p:spPr>
        <p:txBody>
          <a:bodyPr>
            <a:normAutofit/>
          </a:bodyPr>
          <a:lstStyle/>
          <a:p>
            <a:pPr marL="0" indent="0">
              <a:buClr>
                <a:srgbClr val="885508"/>
              </a:buClr>
              <a:buNone/>
            </a:pPr>
            <a:r>
              <a:rPr lang="en-US" sz="2400" dirty="0"/>
              <a:t>We need to apply resiliency thinking to our medical model now more than ever - as a healthy response to what is happening in our world today. </a:t>
            </a:r>
          </a:p>
        </p:txBody>
      </p:sp>
      <p:pic>
        <p:nvPicPr>
          <p:cNvPr id="4" name="Picture 3">
            <a:extLst>
              <a:ext uri="{FF2B5EF4-FFF2-40B4-BE49-F238E27FC236}">
                <a16:creationId xmlns:a16="http://schemas.microsoft.com/office/drawing/2014/main" id="{FE2F8692-031B-439B-9B84-7829A1AC3356}"/>
              </a:ext>
            </a:extLst>
          </p:cNvPr>
          <p:cNvPicPr>
            <a:picLocks noChangeAspect="1"/>
          </p:cNvPicPr>
          <p:nvPr/>
        </p:nvPicPr>
        <p:blipFill>
          <a:blip r:embed="rId2"/>
          <a:stretch>
            <a:fillRect/>
          </a:stretch>
        </p:blipFill>
        <p:spPr>
          <a:xfrm>
            <a:off x="713522" y="1926771"/>
            <a:ext cx="3788228" cy="2841171"/>
          </a:xfrm>
          <a:prstGeom prst="rect">
            <a:avLst/>
          </a:prstGeom>
        </p:spPr>
      </p:pic>
      <p:sp>
        <p:nvSpPr>
          <p:cNvPr id="2" name="Title 1">
            <a:extLst>
              <a:ext uri="{FF2B5EF4-FFF2-40B4-BE49-F238E27FC236}">
                <a16:creationId xmlns:a16="http://schemas.microsoft.com/office/drawing/2014/main" id="{95540143-F58E-482A-B2FA-CD29D9FD9761}"/>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7" name="Picture 6" descr="A picture containing water&#10;&#10;Description automatically generated">
            <a:extLst>
              <a:ext uri="{FF2B5EF4-FFF2-40B4-BE49-F238E27FC236}">
                <a16:creationId xmlns:a16="http://schemas.microsoft.com/office/drawing/2014/main" id="{4E751832-D2A6-4C01-8EF1-AC0F0B9DF8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9" name="TextBox 8">
            <a:extLst>
              <a:ext uri="{FF2B5EF4-FFF2-40B4-BE49-F238E27FC236}">
                <a16:creationId xmlns:a16="http://schemas.microsoft.com/office/drawing/2014/main" id="{89CF41D4-B008-4E62-BC07-048E93B54F0D}"/>
              </a:ext>
            </a:extLst>
          </p:cNvPr>
          <p:cNvSpPr txBox="1"/>
          <p:nvPr/>
        </p:nvSpPr>
        <p:spPr>
          <a:xfrm>
            <a:off x="0" y="239484"/>
            <a:ext cx="9144000" cy="800219"/>
          </a:xfrm>
          <a:prstGeom prst="rect">
            <a:avLst/>
          </a:prstGeom>
          <a:noFill/>
        </p:spPr>
        <p:txBody>
          <a:bodyPr wrap="square" rtlCol="0">
            <a:spAutoFit/>
          </a:bodyPr>
          <a:lstStyle/>
          <a:p>
            <a:pPr algn="ctr"/>
            <a:r>
              <a:rPr lang="en-US" sz="2800" b="1" dirty="0"/>
              <a:t>Resilience—Now More Than Ever</a:t>
            </a:r>
          </a:p>
          <a:p>
            <a:pPr algn="ctr"/>
            <a:endParaRPr lang="en-US" dirty="0"/>
          </a:p>
        </p:txBody>
      </p:sp>
    </p:spTree>
    <p:extLst>
      <p:ext uri="{BB962C8B-B14F-4D97-AF65-F5344CB8AC3E}">
        <p14:creationId xmlns:p14="http://schemas.microsoft.com/office/powerpoint/2010/main" val="13629910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ECD1B406-336A-074B-84A5-FA2A18C5E7D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32450" y="1730909"/>
            <a:ext cx="6279099" cy="4552347"/>
          </a:xfrm>
          <a:prstGeom prst="rect">
            <a:avLst/>
          </a:prstGeom>
        </p:spPr>
      </p:pic>
      <p:sp>
        <p:nvSpPr>
          <p:cNvPr id="2" name="Title 1">
            <a:extLst>
              <a:ext uri="{FF2B5EF4-FFF2-40B4-BE49-F238E27FC236}">
                <a16:creationId xmlns:a16="http://schemas.microsoft.com/office/drawing/2014/main" id="{392DA7F1-4D03-40EA-A175-4453D25AE139}"/>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3" name="Picture 2" descr="A picture containing water&#10;&#10;Description automatically generated">
            <a:extLst>
              <a:ext uri="{FF2B5EF4-FFF2-40B4-BE49-F238E27FC236}">
                <a16:creationId xmlns:a16="http://schemas.microsoft.com/office/drawing/2014/main" id="{FEB62BC7-C9B8-47CB-BD52-D92A7A0AB9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DB6A6B79-B39C-43D7-B728-43ED1E02D1F3}"/>
              </a:ext>
            </a:extLst>
          </p:cNvPr>
          <p:cNvSpPr txBox="1"/>
          <p:nvPr/>
        </p:nvSpPr>
        <p:spPr>
          <a:xfrm>
            <a:off x="221633" y="152398"/>
            <a:ext cx="8700736" cy="1231106"/>
          </a:xfrm>
          <a:prstGeom prst="rect">
            <a:avLst/>
          </a:prstGeom>
          <a:noFill/>
        </p:spPr>
        <p:txBody>
          <a:bodyPr wrap="square" rtlCol="0">
            <a:spAutoFit/>
          </a:bodyPr>
          <a:lstStyle/>
          <a:p>
            <a:pPr algn="ctr"/>
            <a:r>
              <a:rPr lang="en-US" sz="2800" b="1" dirty="0"/>
              <a:t>Our brain is our most crucial</a:t>
            </a:r>
          </a:p>
          <a:p>
            <a:pPr algn="ctr"/>
            <a:r>
              <a:rPr lang="en-US" sz="2800" b="1" dirty="0"/>
              <a:t>and dynamic organ</a:t>
            </a:r>
          </a:p>
          <a:p>
            <a:pPr algn="ctr"/>
            <a:endParaRPr lang="en-US" dirty="0"/>
          </a:p>
        </p:txBody>
      </p:sp>
    </p:spTree>
    <p:extLst>
      <p:ext uri="{BB962C8B-B14F-4D97-AF65-F5344CB8AC3E}">
        <p14:creationId xmlns:p14="http://schemas.microsoft.com/office/powerpoint/2010/main" val="1853777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D233-7071-F849-A370-2CE56208A4EA}"/>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C045E021-F1DD-894D-A1A9-FF65C1C05EEB}"/>
              </a:ext>
            </a:extLst>
          </p:cNvPr>
          <p:cNvSpPr>
            <a:spLocks noGrp="1"/>
          </p:cNvSpPr>
          <p:nvPr>
            <p:ph idx="1"/>
          </p:nvPr>
        </p:nvSpPr>
        <p:spPr/>
        <p:txBody>
          <a:bodyPr/>
          <a:lstStyle/>
          <a:p>
            <a:pPr>
              <a:defRPr/>
            </a:pPr>
            <a:r>
              <a:rPr lang="en-US" dirty="0">
                <a:effectLst/>
              </a:rPr>
              <a:t>If we want to have healthy brains, we need to nourish our bodies with the right raw materials for building our brain chemistry, our cell membranes, and the nerves themselves. :</a:t>
            </a:r>
          </a:p>
          <a:p>
            <a:pPr>
              <a:defRPr/>
            </a:pPr>
            <a:r>
              <a:rPr lang="en-US" dirty="0">
                <a:effectLst/>
              </a:rPr>
              <a:t>Essential fats</a:t>
            </a:r>
          </a:p>
          <a:p>
            <a:pPr>
              <a:defRPr/>
            </a:pPr>
            <a:r>
              <a:rPr lang="en-US" dirty="0">
                <a:effectLst/>
              </a:rPr>
              <a:t>Key amino acids from protein</a:t>
            </a:r>
          </a:p>
          <a:p>
            <a:pPr>
              <a:defRPr/>
            </a:pPr>
            <a:r>
              <a:rPr lang="en-US" dirty="0">
                <a:effectLst/>
              </a:rPr>
              <a:t>Vitamins and minerals</a:t>
            </a:r>
          </a:p>
          <a:p>
            <a:pPr>
              <a:defRPr/>
            </a:pPr>
            <a:r>
              <a:rPr lang="en-US" dirty="0">
                <a:effectLst/>
              </a:rPr>
              <a:t>Fresh fruits, vegetables, and complex carbohydrates</a:t>
            </a:r>
          </a:p>
          <a:p>
            <a:pPr>
              <a:defRPr/>
            </a:pPr>
            <a:endParaRPr lang="en-US" dirty="0"/>
          </a:p>
        </p:txBody>
      </p:sp>
    </p:spTree>
    <p:extLst>
      <p:ext uri="{BB962C8B-B14F-4D97-AF65-F5344CB8AC3E}">
        <p14:creationId xmlns:p14="http://schemas.microsoft.com/office/powerpoint/2010/main" val="41480533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10782B-41B5-47EB-88C3-948967F3DC9E}"/>
              </a:ext>
            </a:extLst>
          </p:cNvPr>
          <p:cNvSpPr txBox="1"/>
          <p:nvPr/>
        </p:nvSpPr>
        <p:spPr>
          <a:xfrm>
            <a:off x="3654009" y="1447800"/>
            <a:ext cx="3916743" cy="332958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dirty="0">
                <a:solidFill>
                  <a:schemeClr val="tx2"/>
                </a:solidFill>
                <a:latin typeface="+mj-lt"/>
                <a:ea typeface="+mj-ea"/>
                <a:cs typeface="+mj-cs"/>
              </a:rPr>
              <a:t>Basic Plan to Fix the Gut</a:t>
            </a:r>
          </a:p>
          <a:p>
            <a:pPr>
              <a:lnSpc>
                <a:spcPct val="90000"/>
              </a:lnSpc>
              <a:spcBef>
                <a:spcPct val="0"/>
              </a:spcBef>
              <a:spcAft>
                <a:spcPts val="600"/>
              </a:spcAft>
            </a:pPr>
            <a:endParaRPr lang="en-US" sz="6100" dirty="0">
              <a:solidFill>
                <a:schemeClr val="tx2"/>
              </a:solidFill>
              <a:latin typeface="+mj-lt"/>
              <a:ea typeface="+mj-ea"/>
              <a:cs typeface="+mj-cs"/>
            </a:endParaRPr>
          </a:p>
        </p:txBody>
      </p:sp>
      <p:pic>
        <p:nvPicPr>
          <p:cNvPr id="13" name="Graphic 12" descr="Fork and knife">
            <a:extLst>
              <a:ext uri="{FF2B5EF4-FFF2-40B4-BE49-F238E27FC236}">
                <a16:creationId xmlns:a16="http://schemas.microsoft.com/office/drawing/2014/main" id="{D6FFE29B-C4A1-4C91-B9B8-58B78C67FE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430" y="2441986"/>
            <a:ext cx="2202627" cy="2202627"/>
          </a:xfrm>
          <a:prstGeom prst="rect">
            <a:avLst/>
          </a:prstGeom>
          <a:effectLst/>
        </p:spPr>
      </p:pic>
      <p:sp>
        <p:nvSpPr>
          <p:cNvPr id="5" name="Title 1">
            <a:extLst>
              <a:ext uri="{FF2B5EF4-FFF2-40B4-BE49-F238E27FC236}">
                <a16:creationId xmlns:a16="http://schemas.microsoft.com/office/drawing/2014/main" id="{7D89B5E4-60F5-4E24-9BD4-962ECF22A190}"/>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7" name="Picture 6" descr="A picture containing water&#10;&#10;Description automatically generated">
            <a:extLst>
              <a:ext uri="{FF2B5EF4-FFF2-40B4-BE49-F238E27FC236}">
                <a16:creationId xmlns:a16="http://schemas.microsoft.com/office/drawing/2014/main" id="{B5D37EE9-DF2A-4F2E-8E2B-584354C48FC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28517300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F339A7-B40F-47CA-AA71-FAE37F3EA173}"/>
              </a:ext>
            </a:extLst>
          </p:cNvPr>
          <p:cNvSpPr txBox="1"/>
          <p:nvPr/>
        </p:nvSpPr>
        <p:spPr>
          <a:xfrm>
            <a:off x="604646" y="804672"/>
            <a:ext cx="2641019" cy="5248656"/>
          </a:xfrm>
          <a:prstGeom prst="rect">
            <a:avLst/>
          </a:prstGeom>
        </p:spPr>
        <p:txBody>
          <a:bodyPr vert="horz" lIns="91440" tIns="45720" rIns="91440" bIns="45720" rtlCol="0" anchor="ctr">
            <a:normAutofit/>
          </a:bodyPr>
          <a:lstStyle/>
          <a:p>
            <a:pPr algn="ctr">
              <a:spcBef>
                <a:spcPct val="0"/>
              </a:spcBef>
              <a:spcAft>
                <a:spcPts val="600"/>
              </a:spcAft>
            </a:pPr>
            <a:r>
              <a:rPr lang="en-US" sz="4200" dirty="0">
                <a:solidFill>
                  <a:schemeClr val="tx2"/>
                </a:solidFill>
                <a:latin typeface="+mj-lt"/>
                <a:ea typeface="+mj-ea"/>
                <a:cs typeface="+mj-cs"/>
              </a:rPr>
              <a:t>Basic Plan to Fix the Gut</a:t>
            </a:r>
          </a:p>
          <a:p>
            <a:pPr algn="ctr">
              <a:spcBef>
                <a:spcPct val="0"/>
              </a:spcBef>
              <a:spcAft>
                <a:spcPts val="600"/>
              </a:spcAft>
            </a:pPr>
            <a:endParaRPr lang="en-US" sz="4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4B3DE0D9-0A03-E94D-8976-634E9667D493}"/>
              </a:ext>
            </a:extLst>
          </p:cNvPr>
          <p:cNvSpPr>
            <a:spLocks noGrp="1"/>
          </p:cNvSpPr>
          <p:nvPr>
            <p:ph idx="1"/>
          </p:nvPr>
        </p:nvSpPr>
        <p:spPr>
          <a:xfrm>
            <a:off x="3731895" y="804671"/>
            <a:ext cx="4799948" cy="5248657"/>
          </a:xfrm>
        </p:spPr>
        <p:txBody>
          <a:bodyPr vert="horz" lIns="91440" tIns="45720" rIns="91440" bIns="45720" rtlCol="0" anchor="ctr">
            <a:normAutofit/>
          </a:bodyPr>
          <a:lstStyle/>
          <a:p>
            <a:r>
              <a:rPr lang="en-US" dirty="0"/>
              <a:t>Hydrochloric Acid</a:t>
            </a:r>
          </a:p>
          <a:p>
            <a:r>
              <a:rPr lang="en-US" dirty="0"/>
              <a:t>A special probiotic</a:t>
            </a:r>
          </a:p>
          <a:p>
            <a:r>
              <a:rPr lang="en-US" dirty="0"/>
              <a:t>Scientists at Pacific Northwest National Laboratory have demonstrated that boosted levels of Lactobacillus are directly linked to enhanced memory. </a:t>
            </a:r>
          </a:p>
        </p:txBody>
      </p:sp>
      <p:sp>
        <p:nvSpPr>
          <p:cNvPr id="6" name="Title 1">
            <a:extLst>
              <a:ext uri="{FF2B5EF4-FFF2-40B4-BE49-F238E27FC236}">
                <a16:creationId xmlns:a16="http://schemas.microsoft.com/office/drawing/2014/main" id="{84BB268A-1164-40C5-862D-4C0BD96DD847}"/>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3B3D5EB3-195A-42F8-B861-38BDA7CC1C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11741365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E6E8-6661-A84D-AB72-7026CB9687B4}"/>
              </a:ext>
            </a:extLst>
          </p:cNvPr>
          <p:cNvSpPr>
            <a:spLocks noGrp="1"/>
          </p:cNvSpPr>
          <p:nvPr>
            <p:ph type="title"/>
          </p:nvPr>
        </p:nvSpPr>
        <p:spPr/>
        <p:txBody>
          <a:bodyPr/>
          <a:lstStyle/>
          <a:p>
            <a:pPr algn="ctr"/>
            <a:r>
              <a:rPr lang="en-US" dirty="0"/>
              <a:t>Yogurt</a:t>
            </a:r>
          </a:p>
        </p:txBody>
      </p:sp>
      <p:pic>
        <p:nvPicPr>
          <p:cNvPr id="10" name="Content Placeholder 9" descr="A bowl of fruit on a plate&#10;&#10;Description automatically generated">
            <a:extLst>
              <a:ext uri="{FF2B5EF4-FFF2-40B4-BE49-F238E27FC236}">
                <a16:creationId xmlns:a16="http://schemas.microsoft.com/office/drawing/2014/main" id="{B30E0688-9B1D-704F-BDB9-97D55AC9ACEA}"/>
              </a:ext>
            </a:extLst>
          </p:cNvPr>
          <p:cNvPicPr>
            <a:picLocks noGrp="1" noChangeAspect="1"/>
          </p:cNvPicPr>
          <p:nvPr>
            <p:ph idx="1"/>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5888" y="2052638"/>
            <a:ext cx="5594349" cy="4195762"/>
          </a:xfrm>
        </p:spPr>
      </p:pic>
      <p:sp>
        <p:nvSpPr>
          <p:cNvPr id="11" name="TextBox 10">
            <a:extLst>
              <a:ext uri="{FF2B5EF4-FFF2-40B4-BE49-F238E27FC236}">
                <a16:creationId xmlns:a16="http://schemas.microsoft.com/office/drawing/2014/main" id="{AF4E1E21-396F-B040-94C5-6DF1819D827C}"/>
              </a:ext>
            </a:extLst>
          </p:cNvPr>
          <p:cNvSpPr txBox="1"/>
          <p:nvPr/>
        </p:nvSpPr>
        <p:spPr>
          <a:xfrm>
            <a:off x="1385888" y="6248400"/>
            <a:ext cx="5594349" cy="230832"/>
          </a:xfrm>
          <a:prstGeom prst="rect">
            <a:avLst/>
          </a:prstGeom>
          <a:noFill/>
        </p:spPr>
        <p:txBody>
          <a:bodyPr wrap="square" rtlCol="0">
            <a:spAutoFit/>
          </a:bodyPr>
          <a:lstStyle/>
          <a:p>
            <a:r>
              <a:rPr lang="en-US" sz="900" dirty="0">
                <a:hlinkClick r:id="rId4" tooltip="https://en.wikipedia.org/wiki/Yogurt"/>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3" name="Picture 2" descr="A picture containing water&#10;&#10;Description automatically generated">
            <a:extLst>
              <a:ext uri="{FF2B5EF4-FFF2-40B4-BE49-F238E27FC236}">
                <a16:creationId xmlns:a16="http://schemas.microsoft.com/office/drawing/2014/main" id="{BDE4983F-A211-40C4-BEAD-BA34E950F08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31054145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B89EA-A450-F740-BC24-1BFB3CC99896}"/>
              </a:ext>
            </a:extLst>
          </p:cNvPr>
          <p:cNvSpPr>
            <a:spLocks noGrp="1"/>
          </p:cNvSpPr>
          <p:nvPr>
            <p:ph idx="1"/>
          </p:nvPr>
        </p:nvSpPr>
        <p:spPr>
          <a:xfrm>
            <a:off x="827700" y="2052925"/>
            <a:ext cx="7391014" cy="4195481"/>
          </a:xfrm>
        </p:spPr>
        <p:txBody>
          <a:bodyPr>
            <a:normAutofit fontScale="92500" lnSpcReduction="20000"/>
          </a:bodyPr>
          <a:lstStyle/>
          <a:p>
            <a:pPr>
              <a:buClr>
                <a:schemeClr val="tx1"/>
              </a:buClr>
              <a:buSzPct val="150000"/>
              <a:buFont typeface="Arial" panose="020B0604020202020204" pitchFamily="34" charset="0"/>
              <a:buChar char="•"/>
            </a:pPr>
            <a:r>
              <a:rPr lang="en-US" sz="2400" dirty="0"/>
              <a:t>Add anti-inflammatory spices such as turmeric, ginger, and rosemary to your diet.</a:t>
            </a:r>
          </a:p>
          <a:p>
            <a:pPr>
              <a:buClr>
                <a:schemeClr val="tx1"/>
              </a:buClr>
              <a:buSzPct val="150000"/>
              <a:buFont typeface="Arial" panose="020B0604020202020204" pitchFamily="34" charset="0"/>
              <a:buChar char="•"/>
            </a:pPr>
            <a:r>
              <a:rPr lang="en-US" sz="2400" dirty="0"/>
              <a:t>Develop love, community, and connection.</a:t>
            </a:r>
          </a:p>
          <a:p>
            <a:pPr>
              <a:buClr>
                <a:schemeClr val="tx1"/>
              </a:buClr>
              <a:buSzPct val="150000"/>
              <a:buFont typeface="Arial" panose="020B0604020202020204" pitchFamily="34" charset="0"/>
              <a:buChar char="•"/>
            </a:pPr>
            <a:r>
              <a:rPr lang="en-US" sz="2400" dirty="0"/>
              <a:t>Eat real, whole, hormone-free and pesticide-free foods.</a:t>
            </a:r>
          </a:p>
          <a:p>
            <a:pPr>
              <a:buClr>
                <a:schemeClr val="tx1"/>
              </a:buClr>
              <a:buSzPct val="150000"/>
              <a:buFont typeface="Arial" panose="020B0604020202020204" pitchFamily="34" charset="0"/>
              <a:buChar char="•"/>
            </a:pPr>
            <a:r>
              <a:rPr lang="en-US" sz="2400" dirty="0"/>
              <a:t>Eliminate hidden food allergies.</a:t>
            </a:r>
          </a:p>
          <a:p>
            <a:pPr>
              <a:buClr>
                <a:schemeClr val="tx1"/>
              </a:buClr>
              <a:buSzPct val="150000"/>
              <a:buFont typeface="Arial" panose="020B0604020202020204" pitchFamily="34" charset="0"/>
              <a:buChar char="•"/>
            </a:pPr>
            <a:r>
              <a:rPr lang="en-US" sz="2400" dirty="0"/>
              <a:t>Exercise regularly</a:t>
            </a:r>
          </a:p>
          <a:p>
            <a:pPr>
              <a:buClr>
                <a:schemeClr val="tx1"/>
              </a:buClr>
              <a:buSzPct val="150000"/>
              <a:buFont typeface="Arial" panose="020B0604020202020204" pitchFamily="34" charset="0"/>
              <a:buChar char="•"/>
            </a:pPr>
            <a:r>
              <a:rPr lang="en-US" sz="2400" dirty="0"/>
              <a:t>Get a cranial osteopathic treatment.</a:t>
            </a:r>
          </a:p>
          <a:p>
            <a:pPr>
              <a:buClr>
                <a:schemeClr val="tx1"/>
              </a:buClr>
              <a:buSzPct val="150000"/>
              <a:buFont typeface="Arial" panose="020B0604020202020204" pitchFamily="34" charset="0"/>
              <a:buChar char="•"/>
            </a:pPr>
            <a:r>
              <a:rPr lang="en-US" sz="2400" dirty="0"/>
              <a:t>Get adequate sleep.</a:t>
            </a:r>
          </a:p>
          <a:p>
            <a:pPr>
              <a:buClr>
                <a:schemeClr val="tx1"/>
              </a:buClr>
              <a:buSzPct val="150000"/>
              <a:buFont typeface="Arial" panose="020B0604020202020204" pitchFamily="34" charset="0"/>
              <a:buChar char="•"/>
            </a:pPr>
            <a:r>
              <a:rPr lang="en-US" sz="2400" dirty="0"/>
              <a:t>Heal emotional trauma</a:t>
            </a:r>
          </a:p>
          <a:p>
            <a:pPr>
              <a:buClr>
                <a:schemeClr val="tx1"/>
              </a:buClr>
              <a:buSzPct val="150000"/>
              <a:buFont typeface="Arial" panose="020B0604020202020204" pitchFamily="34" charset="0"/>
              <a:buChar char="•"/>
            </a:pPr>
            <a:r>
              <a:rPr lang="en-US" sz="2400" dirty="0"/>
              <a:t>Take helpful supplements and herbs</a:t>
            </a:r>
          </a:p>
          <a:p>
            <a:endParaRPr lang="en-US" dirty="0"/>
          </a:p>
        </p:txBody>
      </p:sp>
      <p:sp>
        <p:nvSpPr>
          <p:cNvPr id="6" name="Title 1">
            <a:extLst>
              <a:ext uri="{FF2B5EF4-FFF2-40B4-BE49-F238E27FC236}">
                <a16:creationId xmlns:a16="http://schemas.microsoft.com/office/drawing/2014/main" id="{17D5A76B-49B9-4D91-B829-8C6DBA3D36C2}"/>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4020B054-4DD0-46A2-A2FA-8134E37D099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8A5D6973-9C40-4CA8-A169-0DB031BA6DB1}"/>
              </a:ext>
            </a:extLst>
          </p:cNvPr>
          <p:cNvSpPr txBox="1"/>
          <p:nvPr/>
        </p:nvSpPr>
        <p:spPr>
          <a:xfrm>
            <a:off x="221633" y="239484"/>
            <a:ext cx="8700736" cy="1231106"/>
          </a:xfrm>
          <a:prstGeom prst="rect">
            <a:avLst/>
          </a:prstGeom>
          <a:noFill/>
        </p:spPr>
        <p:txBody>
          <a:bodyPr wrap="square" rtlCol="0">
            <a:spAutoFit/>
          </a:bodyPr>
          <a:lstStyle/>
          <a:p>
            <a:pPr algn="ctr"/>
            <a:r>
              <a:rPr lang="en-US" sz="2800" b="1" dirty="0"/>
              <a:t>Basic Plan to Fix</a:t>
            </a:r>
          </a:p>
          <a:p>
            <a:pPr algn="ctr"/>
            <a:r>
              <a:rPr lang="en-US" sz="2800" b="1" dirty="0"/>
              <a:t>Brain Inflammation</a:t>
            </a:r>
          </a:p>
          <a:p>
            <a:pPr algn="ctr"/>
            <a:endParaRPr lang="en-US" dirty="0"/>
          </a:p>
        </p:txBody>
      </p:sp>
    </p:spTree>
    <p:extLst>
      <p:ext uri="{BB962C8B-B14F-4D97-AF65-F5344CB8AC3E}">
        <p14:creationId xmlns:p14="http://schemas.microsoft.com/office/powerpoint/2010/main" val="27057748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16FE-0D1B-214A-88A1-61A1FF7D4E6E}"/>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C82717D9-DD74-0048-82F4-8BC8D4257F5F}"/>
              </a:ext>
            </a:extLst>
          </p:cNvPr>
          <p:cNvSpPr>
            <a:spLocks noGrp="1"/>
          </p:cNvSpPr>
          <p:nvPr>
            <p:ph idx="1"/>
          </p:nvPr>
        </p:nvSpPr>
        <p:spPr/>
        <p:txBody>
          <a:bodyPr/>
          <a:lstStyle/>
          <a:p>
            <a:pPr>
              <a:defRPr/>
            </a:pPr>
            <a:r>
              <a:rPr lang="en-US" dirty="0">
                <a:effectLst/>
              </a:rPr>
              <a:t>5-9 servings of greens a day</a:t>
            </a:r>
          </a:p>
          <a:p>
            <a:pPr>
              <a:defRPr/>
            </a:pPr>
            <a:r>
              <a:rPr lang="en-US" dirty="0">
                <a:effectLst/>
              </a:rPr>
              <a:t>One cup of raw greens = ½ cup of cooked vegetables counts as a serving. </a:t>
            </a:r>
          </a:p>
          <a:p>
            <a:pPr>
              <a:defRPr/>
            </a:pPr>
            <a:r>
              <a:rPr lang="en-US" dirty="0">
                <a:effectLst/>
              </a:rPr>
              <a:t>The best greens to eat are: the dark leafy ones cruciferous vegetables. </a:t>
            </a:r>
          </a:p>
          <a:p>
            <a:pPr>
              <a:defRPr/>
            </a:pPr>
            <a:r>
              <a:rPr lang="en-US" dirty="0">
                <a:effectLst/>
              </a:rPr>
              <a:t>Cruciferous vegetables can be harder to digest, so lightly steaming for 5 minutes at less than 118 degrees can them can help the mineral content become more bioavailable without overcooking and destroying the vitamins.</a:t>
            </a:r>
          </a:p>
          <a:p>
            <a:pPr>
              <a:defRPr/>
            </a:pPr>
            <a:endParaRPr lang="en-US" dirty="0"/>
          </a:p>
        </p:txBody>
      </p:sp>
    </p:spTree>
    <p:extLst>
      <p:ext uri="{BB962C8B-B14F-4D97-AF65-F5344CB8AC3E}">
        <p14:creationId xmlns:p14="http://schemas.microsoft.com/office/powerpoint/2010/main" val="6631673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B39E-184E-0842-8871-7DC5DAE77A59}"/>
              </a:ext>
            </a:extLst>
          </p:cNvPr>
          <p:cNvSpPr>
            <a:spLocks noGrp="1"/>
          </p:cNvSpPr>
          <p:nvPr>
            <p:ph type="title"/>
          </p:nvPr>
        </p:nvSpPr>
        <p:spPr>
          <a:xfrm>
            <a:off x="1642950" y="351118"/>
            <a:ext cx="7055380" cy="1400530"/>
          </a:xfrm>
        </p:spPr>
        <p:txBody>
          <a:bodyPr/>
          <a:lstStyle/>
          <a:p>
            <a:r>
              <a:rPr lang="en-US" dirty="0"/>
              <a:t>What impacted you most during this talk?</a:t>
            </a:r>
          </a:p>
        </p:txBody>
      </p:sp>
      <p:pic>
        <p:nvPicPr>
          <p:cNvPr id="5" name="Content Placeholder 4" descr="A close up of a horse drawn carriage on grass&#10;&#10;Description automatically generated">
            <a:extLst>
              <a:ext uri="{FF2B5EF4-FFF2-40B4-BE49-F238E27FC236}">
                <a16:creationId xmlns:a16="http://schemas.microsoft.com/office/drawing/2014/main" id="{C240641B-3340-864D-93F3-F7F77800675A}"/>
              </a:ext>
            </a:extLst>
          </p:cNvPr>
          <p:cNvPicPr>
            <a:picLocks noGrp="1" noChangeAspect="1"/>
          </p:cNvPicPr>
          <p:nvPr>
            <p:ph idx="1"/>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9813" y="2055019"/>
            <a:ext cx="6286500" cy="4191000"/>
          </a:xfrm>
        </p:spPr>
      </p:pic>
      <p:pic>
        <p:nvPicPr>
          <p:cNvPr id="3" name="Picture 2" descr="A picture containing water&#10;&#10;Description automatically generated">
            <a:extLst>
              <a:ext uri="{FF2B5EF4-FFF2-40B4-BE49-F238E27FC236}">
                <a16:creationId xmlns:a16="http://schemas.microsoft.com/office/drawing/2014/main" id="{8085EE08-301C-48F5-9006-FA1E7479E4E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Tree>
    <p:extLst>
      <p:ext uri="{BB962C8B-B14F-4D97-AF65-F5344CB8AC3E}">
        <p14:creationId xmlns:p14="http://schemas.microsoft.com/office/powerpoint/2010/main" val="4027226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5D11961-5907-406A-96D3-21934B2CC107}"/>
              </a:ext>
            </a:extLst>
          </p:cNvPr>
          <p:cNvSpPr txBox="1"/>
          <p:nvPr/>
        </p:nvSpPr>
        <p:spPr>
          <a:xfrm>
            <a:off x="3961785" y="629266"/>
            <a:ext cx="3575604" cy="1641986"/>
          </a:xfrm>
          <a:prstGeom prst="rect">
            <a:avLst/>
          </a:prstGeom>
        </p:spPr>
        <p:txBody>
          <a:bodyPr vert="horz" lIns="91440" tIns="45720" rIns="91440" bIns="45720" rtlCol="0" anchor="t">
            <a:normAutofit/>
          </a:bodyPr>
          <a:lstStyle/>
          <a:p>
            <a:pPr>
              <a:spcBef>
                <a:spcPct val="0"/>
              </a:spcBef>
              <a:spcAft>
                <a:spcPts val="600"/>
              </a:spcAft>
            </a:pPr>
            <a:r>
              <a:rPr lang="en-US" sz="4200" dirty="0">
                <a:solidFill>
                  <a:schemeClr val="tx2"/>
                </a:solidFill>
                <a:latin typeface="+mj-lt"/>
                <a:ea typeface="+mj-ea"/>
                <a:cs typeface="+mj-cs"/>
              </a:rPr>
              <a:t>Action Steps</a:t>
            </a:r>
          </a:p>
          <a:p>
            <a:pPr>
              <a:spcBef>
                <a:spcPct val="0"/>
              </a:spcBef>
              <a:spcAft>
                <a:spcPts val="600"/>
              </a:spcAft>
            </a:pPr>
            <a:endParaRPr lang="en-US" sz="4200" dirty="0">
              <a:solidFill>
                <a:schemeClr val="tx2"/>
              </a:solidFill>
              <a:latin typeface="+mj-lt"/>
              <a:ea typeface="+mj-ea"/>
              <a:cs typeface="+mj-cs"/>
            </a:endParaRPr>
          </a:p>
        </p:txBody>
      </p:sp>
      <p:pic>
        <p:nvPicPr>
          <p:cNvPr id="4" name="Picture 3" descr="A hand holding a piece of paper&#10;&#10;Description automatically generated">
            <a:extLst>
              <a:ext uri="{FF2B5EF4-FFF2-40B4-BE49-F238E27FC236}">
                <a16:creationId xmlns:a16="http://schemas.microsoft.com/office/drawing/2014/main" id="{CE8F2D22-EF47-DF4B-982C-B9EA3D64E68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8155" r="28012" b="-1"/>
          <a:stretch/>
        </p:blipFill>
        <p:spPr>
          <a:xfrm>
            <a:off x="221632" y="1525572"/>
            <a:ext cx="3058140" cy="5232400"/>
          </a:xfrm>
          <a:prstGeom prst="rect">
            <a:avLst/>
          </a:prstGeom>
        </p:spPr>
      </p:pic>
      <p:sp>
        <p:nvSpPr>
          <p:cNvPr id="3" name="Content Placeholder 2">
            <a:extLst>
              <a:ext uri="{FF2B5EF4-FFF2-40B4-BE49-F238E27FC236}">
                <a16:creationId xmlns:a16="http://schemas.microsoft.com/office/drawing/2014/main" id="{574368B6-B069-924D-AB04-3FC100C7CBB1}"/>
              </a:ext>
            </a:extLst>
          </p:cNvPr>
          <p:cNvSpPr>
            <a:spLocks noGrp="1"/>
          </p:cNvSpPr>
          <p:nvPr>
            <p:ph idx="1"/>
          </p:nvPr>
        </p:nvSpPr>
        <p:spPr>
          <a:xfrm>
            <a:off x="3961785" y="2438400"/>
            <a:ext cx="3575604" cy="3809999"/>
          </a:xfrm>
        </p:spPr>
        <p:txBody>
          <a:bodyPr vert="horz" lIns="91440" tIns="45720" rIns="91440" bIns="45720" rtlCol="0">
            <a:normAutofit/>
          </a:bodyPr>
          <a:lstStyle/>
          <a:p>
            <a:pPr marL="0" indent="0"/>
            <a:r>
              <a:rPr lang="en-US" dirty="0"/>
              <a:t>Write down three things you learned that you can implement right now that would make the greatest difference in your life.</a:t>
            </a:r>
          </a:p>
        </p:txBody>
      </p:sp>
      <p:sp>
        <p:nvSpPr>
          <p:cNvPr id="6" name="Title 1">
            <a:extLst>
              <a:ext uri="{FF2B5EF4-FFF2-40B4-BE49-F238E27FC236}">
                <a16:creationId xmlns:a16="http://schemas.microsoft.com/office/drawing/2014/main" id="{D4EC2692-9C14-411E-8E94-393254483888}"/>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8" name="Picture 7" descr="A picture containing water&#10;&#10;Description automatically generated">
            <a:extLst>
              <a:ext uri="{FF2B5EF4-FFF2-40B4-BE49-F238E27FC236}">
                <a16:creationId xmlns:a16="http://schemas.microsoft.com/office/drawing/2014/main" id="{9AB08157-3218-4C3F-ACA7-63BB0847478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5" name="TextBox 4">
            <a:extLst>
              <a:ext uri="{FF2B5EF4-FFF2-40B4-BE49-F238E27FC236}">
                <a16:creationId xmlns:a16="http://schemas.microsoft.com/office/drawing/2014/main" id="{AC8749C2-B54A-5F44-A6A0-0BD6B0B6C90B}"/>
              </a:ext>
            </a:extLst>
          </p:cNvPr>
          <p:cNvSpPr txBox="1"/>
          <p:nvPr/>
        </p:nvSpPr>
        <p:spPr>
          <a:xfrm>
            <a:off x="625550" y="6657945"/>
            <a:ext cx="285045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coolcatteacher.blogspot.com/2012/08/3-ways-to-give-yourself-lif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42714531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649CC-C125-8546-9C3E-34C4C8D2DF83}"/>
              </a:ext>
            </a:extLst>
          </p:cNvPr>
          <p:cNvSpPr>
            <a:spLocks noGrp="1"/>
          </p:cNvSpPr>
          <p:nvPr>
            <p:ph idx="1"/>
          </p:nvPr>
        </p:nvSpPr>
        <p:spPr>
          <a:xfrm>
            <a:off x="3581786" y="1968610"/>
            <a:ext cx="5438553" cy="4195481"/>
          </a:xfrm>
        </p:spPr>
        <p:txBody>
          <a:bodyPr/>
          <a:lstStyle/>
          <a:p>
            <a:pPr>
              <a:buClr>
                <a:schemeClr val="tx1"/>
              </a:buClr>
              <a:buSzPct val="150000"/>
              <a:buFont typeface="Arial" panose="020B0604020202020204" pitchFamily="34" charset="0"/>
              <a:buChar char="•"/>
            </a:pPr>
            <a:r>
              <a:rPr lang="en-US" sz="2400" dirty="0"/>
              <a:t>Read the book:</a:t>
            </a:r>
          </a:p>
          <a:p>
            <a:pPr marL="0" indent="0">
              <a:buClr>
                <a:schemeClr val="tx1"/>
              </a:buClr>
              <a:buSzPct val="150000"/>
              <a:buNone/>
            </a:pPr>
            <a:r>
              <a:rPr lang="en-US" sz="2400" b="1" i="1" dirty="0"/>
              <a:t>	Regenerate Your Brain: 					</a:t>
            </a:r>
            <a:r>
              <a:rPr lang="en-US" b="1" i="1" dirty="0"/>
              <a:t>A Breakthrough Plan to Restore 			Your Brilliant Mind</a:t>
            </a:r>
            <a:endParaRPr lang="en-US" sz="2400" dirty="0"/>
          </a:p>
          <a:p>
            <a:pPr>
              <a:buClr>
                <a:schemeClr val="tx1"/>
              </a:buClr>
              <a:buSzPct val="150000"/>
              <a:buFont typeface="Arial" panose="020B0604020202020204" pitchFamily="34" charset="0"/>
              <a:buChar char="•"/>
            </a:pPr>
            <a:r>
              <a:rPr lang="en-US" sz="2400" dirty="0"/>
              <a:t>Consider signing up for the Brain Care Program- 8 weeks</a:t>
            </a:r>
          </a:p>
          <a:p>
            <a:pPr>
              <a:buClr>
                <a:schemeClr val="tx1"/>
              </a:buClr>
              <a:buSzPct val="150000"/>
              <a:buFont typeface="Arial" panose="020B0604020202020204" pitchFamily="34" charset="0"/>
              <a:buChar char="•"/>
            </a:pPr>
            <a:r>
              <a:rPr lang="en-US" sz="2400" dirty="0"/>
              <a:t>Become a patient</a:t>
            </a:r>
          </a:p>
          <a:p>
            <a:endParaRPr lang="en-US" dirty="0"/>
          </a:p>
        </p:txBody>
      </p:sp>
      <p:pic>
        <p:nvPicPr>
          <p:cNvPr id="5" name="Picture 4" descr="A picture containing monitor, sitting, small, food&#10;&#10;Description automatically generated">
            <a:extLst>
              <a:ext uri="{FF2B5EF4-FFF2-40B4-BE49-F238E27FC236}">
                <a16:creationId xmlns:a16="http://schemas.microsoft.com/office/drawing/2014/main" id="{924FB342-A7F6-494B-A8FB-B0B3159404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661" y="1319712"/>
            <a:ext cx="3359768" cy="5039652"/>
          </a:xfrm>
          <a:prstGeom prst="rect">
            <a:avLst/>
          </a:prstGeom>
        </p:spPr>
      </p:pic>
      <p:sp>
        <p:nvSpPr>
          <p:cNvPr id="4" name="Title 1">
            <a:extLst>
              <a:ext uri="{FF2B5EF4-FFF2-40B4-BE49-F238E27FC236}">
                <a16:creationId xmlns:a16="http://schemas.microsoft.com/office/drawing/2014/main" id="{B8D80CF3-0A9A-4472-A507-58ABAE60513A}"/>
              </a:ext>
            </a:extLst>
          </p:cNvPr>
          <p:cNvSpPr txBox="1">
            <a:spLocks/>
          </p:cNvSpPr>
          <p:nvPr/>
        </p:nvSpPr>
        <p:spPr>
          <a:xfrm>
            <a:off x="0" y="65316"/>
            <a:ext cx="9144000" cy="10996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endParaRPr lang="en-US" sz="3600" b="1" dirty="0"/>
          </a:p>
        </p:txBody>
      </p:sp>
      <p:pic>
        <p:nvPicPr>
          <p:cNvPr id="9" name="Picture 8" descr="A picture containing water&#10;&#10;Description automatically generated">
            <a:extLst>
              <a:ext uri="{FF2B5EF4-FFF2-40B4-BE49-F238E27FC236}">
                <a16:creationId xmlns:a16="http://schemas.microsoft.com/office/drawing/2014/main" id="{B3AFDD23-1D24-491E-A2DB-D55D23C28C6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632" y="220053"/>
            <a:ext cx="1128197" cy="1123611"/>
          </a:xfrm>
          <a:prstGeom prst="rect">
            <a:avLst/>
          </a:prstGeom>
        </p:spPr>
      </p:pic>
      <p:sp>
        <p:nvSpPr>
          <p:cNvPr id="10" name="TextBox 9">
            <a:extLst>
              <a:ext uri="{FF2B5EF4-FFF2-40B4-BE49-F238E27FC236}">
                <a16:creationId xmlns:a16="http://schemas.microsoft.com/office/drawing/2014/main" id="{EF9E41BB-513E-4FA3-9E3C-A6DFFECF4807}"/>
              </a:ext>
            </a:extLst>
          </p:cNvPr>
          <p:cNvSpPr txBox="1"/>
          <p:nvPr/>
        </p:nvSpPr>
        <p:spPr>
          <a:xfrm>
            <a:off x="221633" y="239484"/>
            <a:ext cx="8700736" cy="800219"/>
          </a:xfrm>
          <a:prstGeom prst="rect">
            <a:avLst/>
          </a:prstGeom>
          <a:noFill/>
        </p:spPr>
        <p:txBody>
          <a:bodyPr wrap="square" rtlCol="0">
            <a:spAutoFit/>
          </a:bodyPr>
          <a:lstStyle/>
          <a:p>
            <a:pPr algn="ctr"/>
            <a:r>
              <a:rPr lang="en-US" sz="2800" b="1" dirty="0"/>
              <a:t>Action Steps</a:t>
            </a:r>
          </a:p>
          <a:p>
            <a:pPr algn="ctr"/>
            <a:endParaRPr lang="en-US" dirty="0"/>
          </a:p>
        </p:txBody>
      </p:sp>
    </p:spTree>
    <p:extLst>
      <p:ext uri="{BB962C8B-B14F-4D97-AF65-F5344CB8AC3E}">
        <p14:creationId xmlns:p14="http://schemas.microsoft.com/office/powerpoint/2010/main" val="3733476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583</TotalTime>
  <Words>4827</Words>
  <Application>Microsoft Macintosh PowerPoint</Application>
  <PresentationFormat>On-screen Show (4:3)</PresentationFormat>
  <Paragraphs>507</Paragraphs>
  <Slides>102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Arial</vt:lpstr>
      <vt:lpstr>Calibri</vt:lpstr>
      <vt:lpstr>Century Gothic</vt:lpstr>
      <vt:lpstr>Roboto</vt:lpstr>
      <vt:lpstr>Wingdings</vt:lpstr>
      <vt:lpstr>Wingdings 3</vt:lpstr>
      <vt:lpstr>Ion</vt:lpstr>
      <vt:lpstr>The Wheel of Wellness Diet, Supplements, Lifestyle</vt:lpstr>
      <vt:lpstr>PowerPoint Presentation</vt:lpstr>
      <vt:lpstr>Overview</vt:lpstr>
      <vt:lpstr>What’s going on today?</vt:lpstr>
      <vt:lpstr>PowerPoint Presentation</vt:lpstr>
      <vt:lpstr>PowerPoint Presentation</vt:lpstr>
      <vt:lpstr>PowerPoint Presentation</vt:lpstr>
      <vt:lpstr>PowerPoint Presentation</vt:lpstr>
      <vt:lpstr>PowerPoint Presentation</vt:lpstr>
      <vt:lpstr>PowerPoint Presentation</vt:lpstr>
      <vt:lpstr>Establish Safety</vt:lpstr>
      <vt:lpstr>Concentration</vt:lpstr>
      <vt:lpstr>The Science of Now</vt:lpstr>
      <vt:lpstr>Grounding  Channels</vt:lpstr>
      <vt:lpstr>Meditation Sanctuary</vt:lpstr>
      <vt:lpstr>Meditation</vt:lpstr>
      <vt:lpstr>Pause and Assess</vt:lpstr>
      <vt:lpstr>Intention</vt:lpstr>
      <vt:lpstr>The Wheel of Wellness</vt:lpstr>
      <vt:lpstr>PowerPoint Presentation</vt:lpstr>
      <vt:lpstr>Research</vt:lpstr>
      <vt:lpstr>The Mediterranean Diet</vt:lpstr>
      <vt:lpstr>PowerPoint Presentation</vt:lpstr>
      <vt:lpstr>PowerPoint Presentation</vt:lpstr>
      <vt:lpstr>PowerPoint Presentation</vt:lpstr>
      <vt:lpstr>Rainbow Colors</vt:lpstr>
      <vt:lpstr>Greens</vt:lpstr>
      <vt:lpstr>Greens</vt:lpstr>
      <vt:lpstr>PowerPoint Presentation</vt:lpstr>
      <vt:lpstr>PowerPoint Presentation</vt:lpstr>
      <vt:lpstr>Top Nutrient Dense Foods Nuts</vt:lpstr>
      <vt:lpstr>Berries</vt:lpstr>
      <vt:lpstr>Berries</vt:lpstr>
      <vt:lpstr>PowerPoint Presentation</vt:lpstr>
      <vt:lpstr>Garlic – not so stinky</vt:lpstr>
      <vt:lpstr>Garlic – Peel it and Let Sit</vt:lpstr>
      <vt:lpstr>A Pinch of Salt Keeps the Doctor Away! </vt:lpstr>
      <vt:lpstr>Grey or Pink Salt</vt:lpstr>
      <vt:lpstr>PowerPoint Presentation</vt:lpstr>
      <vt:lpstr>Fats and Your Brain</vt:lpstr>
      <vt:lpstr>PowerPoint Presentation</vt:lpstr>
      <vt:lpstr>Fats and Your Brain</vt:lpstr>
      <vt:lpstr>Fats and Your Brain</vt:lpstr>
      <vt:lpstr>Fats and Your Brain</vt:lpstr>
      <vt:lpstr>Myth #1 – Fat makes you Fat</vt:lpstr>
      <vt:lpstr>Yes on Fat</vt:lpstr>
      <vt:lpstr>Yes on Fat</vt:lpstr>
      <vt:lpstr>The Low Carb/High Fat Answer</vt:lpstr>
      <vt:lpstr>What kind of fat?</vt:lpstr>
      <vt:lpstr>Amino Acids</vt:lpstr>
      <vt:lpstr>Amino Acids</vt:lpstr>
      <vt:lpstr>Make Sure you Get your Protein</vt:lpstr>
      <vt:lpstr>Vegetarian?</vt:lpstr>
      <vt:lpstr>Tumeric</vt:lpstr>
      <vt:lpstr>Tumeric</vt:lpstr>
      <vt:lpstr>Tumeric and Research</vt:lpstr>
      <vt:lpstr>Vitamins and Minerals</vt:lpstr>
      <vt:lpstr>Super Vitamins and Minerals</vt:lpstr>
      <vt:lpstr>Vitamins and Minerals</vt:lpstr>
      <vt:lpstr>Vitamin D</vt:lpstr>
      <vt:lpstr>Vitamin D</vt:lpstr>
      <vt:lpstr>B Vitamin</vt:lpstr>
      <vt:lpstr>Magnesium</vt:lpstr>
      <vt:lpstr>Magnesium</vt:lpstr>
      <vt:lpstr>Magnesium and Vit. D</vt:lpstr>
      <vt:lpstr>Magnesium</vt:lpstr>
      <vt:lpstr>Zinc</vt:lpstr>
      <vt:lpstr>Selenium</vt:lpstr>
      <vt:lpstr>Selenium</vt:lpstr>
      <vt:lpstr>Lithium</vt:lpstr>
      <vt:lpstr>Lithium</vt:lpstr>
      <vt:lpstr>Lithium</vt:lpstr>
      <vt:lpstr>Lithium</vt:lpstr>
      <vt:lpstr>PowerPoint Presentation</vt:lpstr>
      <vt:lpstr>The Wheel of Wellness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Yogurt</vt:lpstr>
      <vt:lpstr>PowerPoint Presentation</vt:lpstr>
      <vt:lpstr>PowerPoint Presentation</vt:lpstr>
      <vt:lpstr>What impacted you most during this talk?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Regenerate Your Brain  Master Class</dc:title>
  <dc:creator>jacqueline chan</dc:creator>
  <cp:lastModifiedBy>jacqueline chan</cp:lastModifiedBy>
  <cp:revision>33</cp:revision>
  <dcterms:created xsi:type="dcterms:W3CDTF">2020-09-04T16:29:19Z</dcterms:created>
  <dcterms:modified xsi:type="dcterms:W3CDTF">2021-03-16T14:34:02Z</dcterms:modified>
</cp:coreProperties>
</file>