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71" r:id="rId2"/>
    <p:sldId id="363" r:id="rId3"/>
    <p:sldId id="369" r:id="rId4"/>
    <p:sldId id="355" r:id="rId5"/>
    <p:sldId id="342" r:id="rId6"/>
    <p:sldId id="372" r:id="rId7"/>
  </p:sldIdLst>
  <p:sldSz cx="12192000" cy="6858000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98D9AB-1319-46E7-9F4F-29B14602E216}">
          <p14:sldIdLst>
            <p14:sldId id="371"/>
            <p14:sldId id="363"/>
            <p14:sldId id="369"/>
            <p14:sldId id="355"/>
            <p14:sldId id="342"/>
            <p14:sldId id="372"/>
          </p14:sldIdLst>
        </p14:section>
        <p14:section name="Untitled Section" id="{22442861-15F5-4266-A797-1D964DFA9A5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 Fine" initials="MF" lastIdx="36" clrIdx="0">
    <p:extLst>
      <p:ext uri="{19B8F6BF-5375-455C-9EA6-DF929625EA0E}">
        <p15:presenceInfo xmlns:p15="http://schemas.microsoft.com/office/powerpoint/2012/main" userId="S::melinda@fineconsultingllc.org::1d749f39-7f58-499c-a7f9-305e85e9b19a" providerId="AD"/>
      </p:ext>
    </p:extLst>
  </p:cmAuthor>
  <p:cmAuthor id="2" name="Molly Schultz Hafid" initials="MSH" lastIdx="11" clrIdx="1">
    <p:extLst>
      <p:ext uri="{19B8F6BF-5375-455C-9EA6-DF929625EA0E}">
        <p15:presenceInfo xmlns:p15="http://schemas.microsoft.com/office/powerpoint/2012/main" userId="S::mshafid@butlerfamilyfund.org::e2082060-32df-4beb-92da-ac47a42b73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922"/>
    <a:srgbClr val="D6C723"/>
    <a:srgbClr val="8CBA54"/>
    <a:srgbClr val="796D62"/>
    <a:srgbClr val="666666"/>
    <a:srgbClr val="CD8A2A"/>
    <a:srgbClr val="617939"/>
    <a:srgbClr val="CA8241"/>
    <a:srgbClr val="F04F2A"/>
    <a:srgbClr val="D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83806" autoAdjust="0"/>
  </p:normalViewPr>
  <p:slideViewPr>
    <p:cSldViewPr snapToGrid="0" snapToObjects="1">
      <p:cViewPr varScale="1">
        <p:scale>
          <a:sx n="106" d="100"/>
          <a:sy n="106" d="100"/>
        </p:scale>
        <p:origin x="1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42" d="100"/>
          <a:sy n="142" d="100"/>
        </p:scale>
        <p:origin x="728" y="-6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DA58980-D589-1046-AC90-B361B9BE732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08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00414"/>
            <a:ext cx="7437120" cy="270033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1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166A3A5-5CC0-DD46-A530-FFD5A493C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6A3A5-5CC0-DD46-A530-FFD5A493C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6A3A5-5CC0-DD46-A530-FFD5A493C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6A3A5-5CC0-DD46-A530-FFD5A493C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consultingllc.org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3341739"/>
          </a:xfrm>
          <a:prstGeom prst="rect">
            <a:avLst/>
          </a:prstGeom>
          <a:solidFill>
            <a:srgbClr val="EB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174724"/>
          </a:xfrm>
        </p:spPr>
        <p:txBody>
          <a:bodyPr lIns="91440"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67" y="3981885"/>
            <a:ext cx="10058400" cy="1074770"/>
          </a:xfrm>
          <a:ln>
            <a:noFill/>
          </a:ln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D60CB-7EF4-134E-A7BE-1C50E3049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510F2-E457-2440-9818-AFCF36C4C549}"/>
              </a:ext>
            </a:extLst>
          </p:cNvPr>
          <p:cNvSpPr/>
          <p:nvPr userDrawn="1"/>
        </p:nvSpPr>
        <p:spPr>
          <a:xfrm>
            <a:off x="0" y="5733288"/>
            <a:ext cx="12192000" cy="112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5968619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73039" y="1920240"/>
            <a:ext cx="3601040" cy="416099"/>
          </a:xfrm>
        </p:spPr>
        <p:txBody>
          <a:bodyPr rIns="0"/>
          <a:lstStyle>
            <a:lvl1pPr marL="0" indent="0" algn="r" font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103466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BD915-C837-8047-9388-8959B7600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4462272"/>
          </a:xfrm>
          <a:prstGeom prst="rect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828800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1920240"/>
            <a:ext cx="4293909" cy="416099"/>
          </a:xfrm>
        </p:spPr>
        <p:txBody>
          <a:bodyPr lIns="0" rIns="0"/>
          <a:lstStyle>
            <a:lvl1pPr marL="0" indent="0" algn="l" fontAlgn="ctr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| Divider info Here</a:t>
            </a:r>
          </a:p>
        </p:txBody>
      </p:sp>
    </p:spTree>
    <p:extLst>
      <p:ext uri="{BB962C8B-B14F-4D97-AF65-F5344CB8AC3E}">
        <p14:creationId xmlns:p14="http://schemas.microsoft.com/office/powerpoint/2010/main" val="309823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2_Title_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94CFC-6B79-1640-AB1A-255AA6D6C556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B12-9B55-014E-9CB7-C7381C2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91440"/>
            <a:ext cx="11338560" cy="1005840"/>
          </a:xfrm>
        </p:spPr>
        <p:txBody>
          <a:bodyPr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6DC-9A18-B841-97C5-6A9901C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B729-879B-BB41-B6D9-A7A3BA58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39913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_Title_Content 2col_side box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ED89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ED89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8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4_Title_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554485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ED89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2286952"/>
            <a:ext cx="5544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63040"/>
            <a:ext cx="5567081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ED89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2"/>
            <a:ext cx="5567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5_Title_Subtitle-objec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11338558" cy="48830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ED89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1965960"/>
            <a:ext cx="11338558" cy="4020192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2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0F174-6E61-9D40-801F-3018EA224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4462272"/>
          </a:xfrm>
          <a:prstGeom prst="rect">
            <a:avLst/>
          </a:prstGeom>
          <a:solidFill>
            <a:srgbClr val="00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828800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1920240"/>
            <a:ext cx="4293909" cy="416099"/>
          </a:xfrm>
        </p:spPr>
        <p:txBody>
          <a:bodyPr lIns="0" rIns="0"/>
          <a:lstStyle>
            <a:lvl1pPr marL="0" indent="0" algn="l" fontAlgn="ctr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| Divider info Here</a:t>
            </a:r>
          </a:p>
        </p:txBody>
      </p:sp>
    </p:spTree>
    <p:extLst>
      <p:ext uri="{BB962C8B-B14F-4D97-AF65-F5344CB8AC3E}">
        <p14:creationId xmlns:p14="http://schemas.microsoft.com/office/powerpoint/2010/main" val="353979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2_Title_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94CFC-6B79-1640-AB1A-255AA6D6C556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00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B12-9B55-014E-9CB7-C7381C2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91440"/>
            <a:ext cx="11338560" cy="1005840"/>
          </a:xfrm>
        </p:spPr>
        <p:txBody>
          <a:bodyPr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6DC-9A18-B841-97C5-6A9901C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B729-879B-BB41-B6D9-A7A3BA58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10667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3_Title_Content 2col_side box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74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74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00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9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4_Title_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554485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74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2286952"/>
            <a:ext cx="5544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63040"/>
            <a:ext cx="5567081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74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2"/>
            <a:ext cx="5567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00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5_Title_Subtitle-objec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11338558" cy="48830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74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1965960"/>
            <a:ext cx="11338558" cy="4020192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00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5A7A0-CCA5-3F42-BA8C-472F418E6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3341739"/>
          </a:xfrm>
          <a:prstGeom prst="rect">
            <a:avLst/>
          </a:prstGeom>
          <a:solidFill>
            <a:srgbClr val="D9D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174724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67" y="3981885"/>
            <a:ext cx="10058400" cy="1074770"/>
          </a:xfrm>
          <a:ln>
            <a:noFill/>
          </a:ln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510F2-E457-2440-9818-AFCF36C4C549}"/>
              </a:ext>
            </a:extLst>
          </p:cNvPr>
          <p:cNvSpPr/>
          <p:nvPr userDrawn="1"/>
        </p:nvSpPr>
        <p:spPr>
          <a:xfrm>
            <a:off x="0" y="5733288"/>
            <a:ext cx="12192000" cy="112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5968619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73039" y="1920240"/>
            <a:ext cx="3601040" cy="416099"/>
          </a:xfrm>
        </p:spPr>
        <p:txBody>
          <a:bodyPr rIns="0"/>
          <a:lstStyle>
            <a:lvl1pPr marL="0" indent="0" algn="r" font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341046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2D957-876A-EF41-85A9-F365567AB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4462272"/>
          </a:xfrm>
          <a:prstGeom prst="rect">
            <a:avLst/>
          </a:prstGeom>
          <a:solidFill>
            <a:srgbClr val="CD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828800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1920240"/>
            <a:ext cx="4293909" cy="416099"/>
          </a:xfrm>
        </p:spPr>
        <p:txBody>
          <a:bodyPr lIns="0" rIns="0"/>
          <a:lstStyle>
            <a:lvl1pPr marL="0" indent="0" algn="l" fontAlgn="ctr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| Divider info Here</a:t>
            </a:r>
          </a:p>
        </p:txBody>
      </p:sp>
    </p:spTree>
    <p:extLst>
      <p:ext uri="{BB962C8B-B14F-4D97-AF65-F5344CB8AC3E}">
        <p14:creationId xmlns:p14="http://schemas.microsoft.com/office/powerpoint/2010/main" val="161550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2_Title_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94CFC-6B79-1640-AB1A-255AA6D6C556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CD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B12-9B55-014E-9CB7-C7381C2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91440"/>
            <a:ext cx="11338560" cy="1005840"/>
          </a:xfrm>
        </p:spPr>
        <p:txBody>
          <a:bodyPr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6DC-9A18-B841-97C5-6A9901C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B729-879B-BB41-B6D9-A7A3BA58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26714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_Title_Content 2col_side box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CD8A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CD8A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CD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3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4_Title_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554485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CD8A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2286952"/>
            <a:ext cx="5544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63040"/>
            <a:ext cx="5567081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CD8A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2"/>
            <a:ext cx="5567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CD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8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5_Title_Subtitle-objec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11338558" cy="48830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CD8A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1965960"/>
            <a:ext cx="11338558" cy="4020192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CD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35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FC356-D1D6-164E-9ACA-A5AA6E608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4462272"/>
          </a:xfrm>
          <a:prstGeom prst="rect">
            <a:avLst/>
          </a:prstGeom>
          <a:solidFill>
            <a:srgbClr val="DA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828800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1920240"/>
            <a:ext cx="4293909" cy="416099"/>
          </a:xfrm>
        </p:spPr>
        <p:txBody>
          <a:bodyPr lIns="0" rIns="0"/>
          <a:lstStyle>
            <a:lvl1pPr marL="0" indent="0" algn="l" fontAlgn="ctr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| Divider info Here</a:t>
            </a:r>
          </a:p>
        </p:txBody>
      </p:sp>
    </p:spTree>
    <p:extLst>
      <p:ext uri="{BB962C8B-B14F-4D97-AF65-F5344CB8AC3E}">
        <p14:creationId xmlns:p14="http://schemas.microsoft.com/office/powerpoint/2010/main" val="2615668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2_Title_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94CFC-6B79-1640-AB1A-255AA6D6C556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DA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B12-9B55-014E-9CB7-C7381C2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91440"/>
            <a:ext cx="11338560" cy="1005840"/>
          </a:xfrm>
        </p:spPr>
        <p:txBody>
          <a:bodyPr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6DC-9A18-B841-97C5-6A9901C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B729-879B-BB41-B6D9-A7A3BA58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85836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_Title_Content 2col_side box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DAC4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DAC4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DA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9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4_Title_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554485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DAC4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2286952"/>
            <a:ext cx="5544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63040"/>
            <a:ext cx="5567081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DAC4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2"/>
            <a:ext cx="5567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DA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9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5_Title_Subtitle-objec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11338558" cy="48830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DAC4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1965960"/>
            <a:ext cx="11338558" cy="4020192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DA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17744-74B0-6F47-B6DD-0E4096A66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3341739"/>
          </a:xfrm>
          <a:prstGeom prst="rect">
            <a:avLst/>
          </a:prstGeom>
          <a:solidFill>
            <a:srgbClr val="EFE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174724"/>
          </a:xfrm>
        </p:spPr>
        <p:txBody>
          <a:bodyPr lIns="91440"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67" y="3981885"/>
            <a:ext cx="10058400" cy="1074770"/>
          </a:xfrm>
          <a:ln>
            <a:noFill/>
          </a:ln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510F2-E457-2440-9818-AFCF36C4C549}"/>
              </a:ext>
            </a:extLst>
          </p:cNvPr>
          <p:cNvSpPr/>
          <p:nvPr userDrawn="1"/>
        </p:nvSpPr>
        <p:spPr>
          <a:xfrm>
            <a:off x="0" y="5733288"/>
            <a:ext cx="12192000" cy="112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5968619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73039" y="1920240"/>
            <a:ext cx="3601040" cy="416099"/>
          </a:xfrm>
        </p:spPr>
        <p:txBody>
          <a:bodyPr rIns="0"/>
          <a:lstStyle>
            <a:lvl1pPr marL="0" indent="0" algn="r" font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11928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9F892-A7EF-B94C-89C2-6B7BACD1B42D}"/>
              </a:ext>
            </a:extLst>
          </p:cNvPr>
          <p:cNvSpPr/>
          <p:nvPr userDrawn="1"/>
        </p:nvSpPr>
        <p:spPr>
          <a:xfrm>
            <a:off x="0" y="5730748"/>
            <a:ext cx="12192000" cy="112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3518698"/>
            <a:ext cx="12192000" cy="3341739"/>
          </a:xfrm>
          <a:prstGeom prst="rect">
            <a:avLst/>
          </a:prstGeom>
          <a:solidFill>
            <a:srgbClr val="EB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3866170"/>
            <a:ext cx="10058400" cy="1174724"/>
          </a:xfrm>
        </p:spPr>
        <p:txBody>
          <a:bodyPr lIns="91440"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67" y="5104855"/>
            <a:ext cx="10058400" cy="1074770"/>
          </a:xfrm>
          <a:ln>
            <a:noFill/>
          </a:ln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D60CB-7EF4-134E-A7BE-1C50E3049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2970"/>
            <a:ext cx="12192000" cy="24003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225903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57201" y="2375141"/>
            <a:ext cx="7253926" cy="445911"/>
          </a:xfrm>
        </p:spPr>
        <p:txBody>
          <a:bodyPr lIns="0" rIns="0"/>
          <a:lstStyle>
            <a:lvl1pPr marL="0" indent="0" algn="l" fontAlgn="ctr">
              <a:lnSpc>
                <a:spcPts val="2600"/>
              </a:lnSpc>
              <a:spcBef>
                <a:spcPts val="0"/>
              </a:spcBef>
              <a:buNone/>
              <a:defRPr sz="2400" b="0" i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Fine Consulting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A8FE5B-B2BA-E34F-8B7D-B446B1C355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1" y="2811625"/>
            <a:ext cx="7253926" cy="445911"/>
          </a:xfrm>
        </p:spPr>
        <p:txBody>
          <a:bodyPr lIns="0" rIns="0"/>
          <a:lstStyle>
            <a:lvl1pPr marL="0" indent="0" algn="l" fontAlgn="ctr">
              <a:lnSpc>
                <a:spcPts val="2600"/>
              </a:lnSpc>
              <a:spcBef>
                <a:spcPts val="0"/>
              </a:spcBef>
              <a:buNone/>
              <a:defRPr sz="2200" b="0" i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Collaborating for Progressive Change</a:t>
            </a:r>
          </a:p>
        </p:txBody>
      </p:sp>
    </p:spTree>
    <p:extLst>
      <p:ext uri="{BB962C8B-B14F-4D97-AF65-F5344CB8AC3E}">
        <p14:creationId xmlns:p14="http://schemas.microsoft.com/office/powerpoint/2010/main" val="365633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w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9F892-A7EF-B94C-89C2-6B7BACD1B42D}"/>
              </a:ext>
            </a:extLst>
          </p:cNvPr>
          <p:cNvSpPr/>
          <p:nvPr userDrawn="1"/>
        </p:nvSpPr>
        <p:spPr>
          <a:xfrm>
            <a:off x="0" y="5730748"/>
            <a:ext cx="12192000" cy="112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3518698"/>
            <a:ext cx="12192000" cy="3341739"/>
          </a:xfrm>
          <a:prstGeom prst="rect">
            <a:avLst/>
          </a:prstGeom>
          <a:solidFill>
            <a:srgbClr val="EB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760" y="4089103"/>
            <a:ext cx="7940040" cy="1174724"/>
          </a:xfrm>
        </p:spPr>
        <p:txBody>
          <a:bodyPr lIns="91440"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760" y="5327788"/>
            <a:ext cx="7940040" cy="1074770"/>
          </a:xfrm>
          <a:ln>
            <a:noFill/>
          </a:ln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D60CB-7EF4-134E-A7BE-1C50E3049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2970"/>
            <a:ext cx="12192000" cy="24003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225903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57201" y="2375141"/>
            <a:ext cx="7253926" cy="445911"/>
          </a:xfrm>
        </p:spPr>
        <p:txBody>
          <a:bodyPr lIns="0" rIns="0"/>
          <a:lstStyle>
            <a:lvl1pPr marL="0" indent="0" algn="l" fontAlgn="ctr">
              <a:lnSpc>
                <a:spcPts val="2600"/>
              </a:lnSpc>
              <a:spcBef>
                <a:spcPts val="0"/>
              </a:spcBef>
              <a:buNone/>
              <a:defRPr sz="2400" b="0" i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Fine Consulting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A8FE5B-B2BA-E34F-8B7D-B446B1C355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1" y="2811625"/>
            <a:ext cx="7253926" cy="445911"/>
          </a:xfrm>
        </p:spPr>
        <p:txBody>
          <a:bodyPr lIns="0" rIns="0"/>
          <a:lstStyle>
            <a:lvl1pPr marL="0" indent="0" algn="l" fontAlgn="ctr">
              <a:lnSpc>
                <a:spcPts val="2600"/>
              </a:lnSpc>
              <a:spcBef>
                <a:spcPts val="0"/>
              </a:spcBef>
              <a:buNone/>
              <a:defRPr sz="2200" b="0" i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Collaborating for Progressive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97F0FA-BDDC-B446-93C6-A401D13688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4089103"/>
            <a:ext cx="3049571" cy="21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7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C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35072-12ED-F740-AFFE-9216A687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012022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ECE4-E077-EF46-954E-499537B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CF5D5-7738-B14A-92DF-EEFEC9D8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8AA6CA-000D-5C4B-996F-3405E6186115}"/>
              </a:ext>
            </a:extLst>
          </p:cNvPr>
          <p:cNvSpPr/>
          <p:nvPr userDrawn="1"/>
        </p:nvSpPr>
        <p:spPr>
          <a:xfrm>
            <a:off x="452716" y="3060833"/>
            <a:ext cx="5669280" cy="1436571"/>
          </a:xfrm>
          <a:prstGeom prst="wedgeRectCallout">
            <a:avLst>
              <a:gd name="adj1" fmla="val -32977"/>
              <a:gd name="adj2" fmla="val 88652"/>
            </a:avLst>
          </a:prstGeom>
          <a:solidFill>
            <a:srgbClr val="007481">
              <a:alpha val="15000"/>
            </a:srgbClr>
          </a:solidFill>
          <a:ln w="57150">
            <a:solidFill>
              <a:srgbClr val="007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BA54"/>
              </a:solidFill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13029492-446D-7E42-A247-30D756A54A31}"/>
              </a:ext>
            </a:extLst>
          </p:cNvPr>
          <p:cNvSpPr/>
          <p:nvPr userDrawn="1"/>
        </p:nvSpPr>
        <p:spPr>
          <a:xfrm>
            <a:off x="3099662" y="4803006"/>
            <a:ext cx="6393588" cy="1157438"/>
          </a:xfrm>
          <a:prstGeom prst="wedgeRectCallout">
            <a:avLst>
              <a:gd name="adj1" fmla="val -3241"/>
              <a:gd name="adj2" fmla="val 93642"/>
            </a:avLst>
          </a:prstGeom>
          <a:solidFill>
            <a:srgbClr val="8CBA54">
              <a:alpha val="15000"/>
            </a:srgbClr>
          </a:solidFill>
          <a:ln w="57150">
            <a:solidFill>
              <a:srgbClr val="8CB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BA54"/>
              </a:solidFill>
            </a:endParaRP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905859F-46B8-A943-B235-B20507929D32}"/>
              </a:ext>
            </a:extLst>
          </p:cNvPr>
          <p:cNvSpPr/>
          <p:nvPr userDrawn="1"/>
        </p:nvSpPr>
        <p:spPr>
          <a:xfrm rot="10800000">
            <a:off x="6397914" y="3060830"/>
            <a:ext cx="5393361" cy="1436572"/>
          </a:xfrm>
          <a:prstGeom prst="wedgeRectCallout">
            <a:avLst>
              <a:gd name="adj1" fmla="val -5203"/>
              <a:gd name="adj2" fmla="val 88652"/>
            </a:avLst>
          </a:prstGeom>
          <a:solidFill>
            <a:srgbClr val="ED8922">
              <a:alpha val="15000"/>
            </a:srgbClr>
          </a:solidFill>
          <a:ln w="57150">
            <a:solidFill>
              <a:srgbClr val="ED8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BA54"/>
              </a:solidFill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B0B5EF21-707E-244F-BF57-6A39D2678606}"/>
              </a:ext>
            </a:extLst>
          </p:cNvPr>
          <p:cNvSpPr/>
          <p:nvPr userDrawn="1"/>
        </p:nvSpPr>
        <p:spPr>
          <a:xfrm rot="10800000">
            <a:off x="1883664" y="1933214"/>
            <a:ext cx="6653943" cy="849428"/>
          </a:xfrm>
          <a:prstGeom prst="wedgeRectCallout">
            <a:avLst>
              <a:gd name="adj1" fmla="val -33964"/>
              <a:gd name="adj2" fmla="val 96584"/>
            </a:avLst>
          </a:prstGeom>
          <a:solidFill>
            <a:srgbClr val="DAC455">
              <a:alpha val="15000"/>
            </a:srgbClr>
          </a:solidFill>
          <a:ln w="57150">
            <a:solidFill>
              <a:srgbClr val="DAC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BA54"/>
              </a:solidFill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A7C21BF0-CBC7-BC4C-91D9-42CB359AF0EB}"/>
              </a:ext>
            </a:extLst>
          </p:cNvPr>
          <p:cNvSpPr/>
          <p:nvPr userDrawn="1"/>
        </p:nvSpPr>
        <p:spPr>
          <a:xfrm rot="10800000" flipV="1">
            <a:off x="8842342" y="1533180"/>
            <a:ext cx="2948933" cy="736107"/>
          </a:xfrm>
          <a:prstGeom prst="wedgeRectCallout">
            <a:avLst>
              <a:gd name="adj1" fmla="val -5203"/>
              <a:gd name="adj2" fmla="val 88652"/>
            </a:avLst>
          </a:prstGeom>
          <a:solidFill>
            <a:srgbClr val="796D62">
              <a:alpha val="15000"/>
            </a:srgbClr>
          </a:solidFill>
          <a:ln w="57150">
            <a:solidFill>
              <a:srgbClr val="796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BA54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4903C82-1439-6E49-9F4F-59781C88B51B}"/>
              </a:ext>
            </a:extLst>
          </p:cNvPr>
          <p:cNvSpPr/>
          <p:nvPr userDrawn="1"/>
        </p:nvSpPr>
        <p:spPr>
          <a:xfrm>
            <a:off x="9747314" y="4803007"/>
            <a:ext cx="2043961" cy="937918"/>
          </a:xfrm>
          <a:prstGeom prst="wedgeRectCallout">
            <a:avLst>
              <a:gd name="adj1" fmla="val -32977"/>
              <a:gd name="adj2" fmla="val 88652"/>
            </a:avLst>
          </a:prstGeom>
          <a:solidFill>
            <a:srgbClr val="CA8241">
              <a:alpha val="15000"/>
            </a:srgbClr>
          </a:solidFill>
          <a:ln w="57150">
            <a:solidFill>
              <a:srgbClr val="CA8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8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1E95E5B-3681-7C41-8891-41166B0AEE95}"/>
              </a:ext>
            </a:extLst>
          </p:cNvPr>
          <p:cNvSpPr/>
          <p:nvPr userDrawn="1"/>
        </p:nvSpPr>
        <p:spPr>
          <a:xfrm>
            <a:off x="7296346" y="1463040"/>
            <a:ext cx="4442933" cy="4508500"/>
          </a:xfrm>
          <a:prstGeom prst="roundRect">
            <a:avLst/>
          </a:prstGeom>
          <a:noFill/>
          <a:ln w="7620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E9C2F5-3A76-C149-BFB1-9B8F2CB1FCF9}"/>
              </a:ext>
            </a:extLst>
          </p:cNvPr>
          <p:cNvGrpSpPr/>
          <p:nvPr userDrawn="1"/>
        </p:nvGrpSpPr>
        <p:grpSpPr>
          <a:xfrm>
            <a:off x="6683604" y="1463040"/>
            <a:ext cx="424207" cy="4508500"/>
            <a:chOff x="6664750" y="1463040"/>
            <a:chExt cx="424207" cy="4508500"/>
          </a:xfrm>
        </p:grpSpPr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3DF2A4FF-7754-8F42-A7C6-E7587B0EB828}"/>
                </a:ext>
              </a:extLst>
            </p:cNvPr>
            <p:cNvSpPr/>
            <p:nvPr userDrawn="1"/>
          </p:nvSpPr>
          <p:spPr>
            <a:xfrm>
              <a:off x="6664750" y="1463040"/>
              <a:ext cx="232758" cy="4508500"/>
            </a:xfrm>
            <a:prstGeom prst="rightBracket">
              <a:avLst/>
            </a:prstGeom>
            <a:ln w="508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C7091D-72C7-7C4C-AD00-ECAF57B800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09845" y="3720439"/>
              <a:ext cx="179112" cy="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57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1765-64D6-164A-8C28-5C5C0AB6B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3341739"/>
          </a:xfrm>
          <a:prstGeom prst="rect">
            <a:avLst/>
          </a:prstGeom>
          <a:solidFill>
            <a:srgbClr val="D1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174724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C07B-E44F-3E46-8C67-8AEFC773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67" y="3981885"/>
            <a:ext cx="10058400" cy="1074770"/>
          </a:xfrm>
          <a:ln>
            <a:noFill/>
          </a:ln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510F2-E457-2440-9818-AFCF36C4C549}"/>
              </a:ext>
            </a:extLst>
          </p:cNvPr>
          <p:cNvSpPr/>
          <p:nvPr userDrawn="1"/>
        </p:nvSpPr>
        <p:spPr>
          <a:xfrm>
            <a:off x="0" y="5733288"/>
            <a:ext cx="12192000" cy="112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DD8F346-6264-CC4B-BB74-8A3647728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5968619"/>
            <a:ext cx="1622117" cy="70670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73039" y="1920240"/>
            <a:ext cx="3601040" cy="416099"/>
          </a:xfrm>
        </p:spPr>
        <p:txBody>
          <a:bodyPr rIns="0"/>
          <a:lstStyle>
            <a:lvl1pPr marL="0" indent="0" algn="r" font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DATE HERE</a:t>
            </a:r>
          </a:p>
        </p:txBody>
      </p:sp>
    </p:spTree>
    <p:extLst>
      <p:ext uri="{BB962C8B-B14F-4D97-AF65-F5344CB8AC3E}">
        <p14:creationId xmlns:p14="http://schemas.microsoft.com/office/powerpoint/2010/main" val="166893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0F4BA8-4EF6-E04B-A0A1-0A8AE04C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A6FD4-A505-724A-BDC7-22BD8549AB0B}"/>
              </a:ext>
            </a:extLst>
          </p:cNvPr>
          <p:cNvSpPr/>
          <p:nvPr userDrawn="1"/>
        </p:nvSpPr>
        <p:spPr>
          <a:xfrm>
            <a:off x="0" y="2395728"/>
            <a:ext cx="12192000" cy="4462272"/>
          </a:xfrm>
          <a:prstGeom prst="rect">
            <a:avLst/>
          </a:prstGeom>
          <a:solidFill>
            <a:srgbClr val="8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6C26-660E-A043-8B77-304CADCCD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2743200"/>
            <a:ext cx="10058400" cy="1828800"/>
          </a:xfrm>
        </p:spPr>
        <p:txBody>
          <a:bodyPr tIns="0" bIns="45720" anchor="t" anchorCtr="0">
            <a:noAutofit/>
          </a:bodyPr>
          <a:lstStyle>
            <a:lvl1pPr algn="l" fontAlgn="t">
              <a:lnSpc>
                <a:spcPts val="44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374144-3477-BF40-A4A6-3F99DB477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1920240"/>
            <a:ext cx="4293909" cy="416099"/>
          </a:xfrm>
        </p:spPr>
        <p:txBody>
          <a:bodyPr lIns="0" rIns="0"/>
          <a:lstStyle>
            <a:lvl1pPr marL="0" indent="0" algn="l" fontAlgn="ctr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| Divider info Here</a:t>
            </a:r>
          </a:p>
        </p:txBody>
      </p:sp>
    </p:spTree>
    <p:extLst>
      <p:ext uri="{BB962C8B-B14F-4D97-AF65-F5344CB8AC3E}">
        <p14:creationId xmlns:p14="http://schemas.microsoft.com/office/powerpoint/2010/main" val="293259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2_Title_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94CFC-6B79-1640-AB1A-255AA6D6C556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8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B12-9B55-014E-9CB7-C7381C2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91440"/>
            <a:ext cx="11338560" cy="1005840"/>
          </a:xfrm>
        </p:spPr>
        <p:txBody>
          <a:bodyPr/>
          <a:lstStyle>
            <a:lvl1pPr algn="l"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6DC-9A18-B841-97C5-6A9901C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B729-879B-BB41-B6D9-A7A3BA58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909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3_Title_Content 2col_side box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6174324" cy="544869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8CB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7" y="2083324"/>
            <a:ext cx="6174325" cy="38882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443" y="1774413"/>
            <a:ext cx="3996966" cy="559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8CB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443" y="2403835"/>
            <a:ext cx="3996966" cy="3346516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8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7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4_ Title_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554485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8CB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2286952"/>
            <a:ext cx="5544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2AD75-1BAF-3244-99BA-C8845536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63040"/>
            <a:ext cx="5567081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8CB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791-8652-024F-9B52-94D18AAF0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2"/>
            <a:ext cx="5567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8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9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5_Title_Subtitle-objec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2E6F-B04F-5445-8505-87480EC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8" y="1463040"/>
            <a:ext cx="11338558" cy="48830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8CB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A9BA-103C-6B4A-B521-61036837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18" y="1965960"/>
            <a:ext cx="11338558" cy="4020192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61B0-11F0-624B-9874-C6F4A61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Fine Consulting 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7BB5-98E0-4F43-83B4-F9B944205A3F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8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1401C6-2DEE-3743-B8A3-D17EA00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005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www.fineconsultingllc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95D66-B650-2F49-BF78-1C6149BF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6" y="91440"/>
            <a:ext cx="11338560" cy="126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12345-F0E6-724D-B487-72221F9D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17" y="1463039"/>
            <a:ext cx="11343043" cy="467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3A799-E502-844C-B4AC-43BBB55B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3250" y="6510098"/>
            <a:ext cx="1794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© Fine Consulting LLC</a:t>
            </a:r>
            <a:endParaRPr lang="en-US" sz="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640063-6CEE-B143-A116-272E0458DDE9}"/>
              </a:ext>
            </a:extLst>
          </p:cNvPr>
          <p:cNvCxnSpPr/>
          <p:nvPr userDrawn="1"/>
        </p:nvCxnSpPr>
        <p:spPr>
          <a:xfrm>
            <a:off x="457200" y="6324600"/>
            <a:ext cx="113385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84980E-8BF1-514B-98C3-E637A99542BD}"/>
              </a:ext>
            </a:extLst>
          </p:cNvPr>
          <p:cNvSpPr txBox="1">
            <a:spLocks/>
          </p:cNvSpPr>
          <p:nvPr userDrawn="1"/>
        </p:nvSpPr>
        <p:spPr>
          <a:xfrm>
            <a:off x="11287490" y="6583680"/>
            <a:ext cx="52351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F6A507-B486-1648-AB52-8239225D0ED6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9" name="Picture 8">
            <a:hlinkClick r:id="rId36"/>
            <a:extLst>
              <a:ext uri="{FF2B5EF4-FFF2-40B4-BE49-F238E27FC236}">
                <a16:creationId xmlns:a16="http://schemas.microsoft.com/office/drawing/2014/main" id="{C72B881D-D17C-E441-94BB-FD67C6AA3EF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6428232"/>
            <a:ext cx="730623" cy="3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72" r:id="rId7"/>
    <p:sldLayoutId id="2147483671" r:id="rId8"/>
    <p:sldLayoutId id="2147483679" r:id="rId9"/>
    <p:sldLayoutId id="2147483662" r:id="rId10"/>
    <p:sldLayoutId id="2147483666" r:id="rId11"/>
    <p:sldLayoutId id="2147483673" r:id="rId12"/>
    <p:sldLayoutId id="2147483678" r:id="rId13"/>
    <p:sldLayoutId id="2147483680" r:id="rId14"/>
    <p:sldLayoutId id="2147483663" r:id="rId15"/>
    <p:sldLayoutId id="2147483667" r:id="rId16"/>
    <p:sldLayoutId id="2147483674" r:id="rId17"/>
    <p:sldLayoutId id="2147483681" r:id="rId18"/>
    <p:sldLayoutId id="2147483682" r:id="rId19"/>
    <p:sldLayoutId id="2147483664" r:id="rId20"/>
    <p:sldLayoutId id="2147483668" r:id="rId21"/>
    <p:sldLayoutId id="2147483675" r:id="rId22"/>
    <p:sldLayoutId id="2147483683" r:id="rId23"/>
    <p:sldLayoutId id="2147483684" r:id="rId24"/>
    <p:sldLayoutId id="2147483665" r:id="rId25"/>
    <p:sldLayoutId id="2147483669" r:id="rId26"/>
    <p:sldLayoutId id="2147483676" r:id="rId27"/>
    <p:sldLayoutId id="2147483685" r:id="rId28"/>
    <p:sldLayoutId id="2147483686" r:id="rId29"/>
    <p:sldLayoutId id="2147483677" r:id="rId30"/>
    <p:sldLayoutId id="2147483687" r:id="rId31"/>
    <p:sldLayoutId id="2147483655" r:id="rId32"/>
    <p:sldLayoutId id="2147483654" r:id="rId33"/>
    <p:sldLayoutId id="2147483653" r:id="rId34"/>
  </p:sldLayoutIdLst>
  <p:hf sldNum="0" hdr="0" dt="0"/>
  <p:txStyles>
    <p:titleStyle>
      <a:lvl1pPr algn="l" defTabSz="914400" rtl="0" eaLnBrk="1" fontAlgn="ctr" latinLnBrk="0" hangingPunct="1">
        <a:lnSpc>
          <a:spcPct val="8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consulitngll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g"/><Relationship Id="rId4" Type="http://schemas.openxmlformats.org/officeDocument/2006/relationships/hyperlink" Target="mailto:melinda@fineconsultingll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76D3-560E-435C-86C4-EFF737CC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FCA3C-37F8-4F2E-8971-7E43B71B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91953"/>
            <a:ext cx="12046472" cy="110418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Session 2: Reflection Hand Out</a:t>
            </a:r>
            <a:br>
              <a:rPr lang="en-US" sz="2800" dirty="0"/>
            </a:br>
            <a:r>
              <a:rPr lang="en-US" sz="2800" dirty="0"/>
              <a:t>The Art of Bringing People Together for Shared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E00F3-B7EE-4A6E-8774-0DC898F8C9D4}"/>
              </a:ext>
            </a:extLst>
          </p:cNvPr>
          <p:cNvSpPr txBox="1"/>
          <p:nvPr/>
        </p:nvSpPr>
        <p:spPr>
          <a:xfrm>
            <a:off x="537211" y="1585732"/>
            <a:ext cx="108522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endParaRPr lang="en-US" sz="3200" dirty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Envision a gathering you anticipate designing or simply joining in the future  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are 1-2 ways you can engage the head/the heart? (Use the excerpted slides from our second session as a refresher.)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questions/concerns might you need to problem solve?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47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8C4F9-3DD3-459F-9321-BD5A8423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3250" y="6463277"/>
            <a:ext cx="1794240" cy="365125"/>
          </a:xfrm>
        </p:spPr>
        <p:txBody>
          <a:bodyPr/>
          <a:lstStyle/>
          <a:p>
            <a:r>
              <a:rPr lang="en-US"/>
              <a:t>© Fine Consulting LLC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0B967C-480E-4172-9DE3-3B9CFE221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10317"/>
              </p:ext>
            </p:extLst>
          </p:nvPr>
        </p:nvGraphicFramePr>
        <p:xfrm>
          <a:off x="525478" y="1317266"/>
          <a:ext cx="10997346" cy="4875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6671">
                  <a:extLst>
                    <a:ext uri="{9D8B030D-6E8A-4147-A177-3AD203B41FA5}">
                      <a16:colId xmlns:a16="http://schemas.microsoft.com/office/drawing/2014/main" val="1887667080"/>
                    </a:ext>
                  </a:extLst>
                </a:gridCol>
                <a:gridCol w="8330675">
                  <a:extLst>
                    <a:ext uri="{9D8B030D-6E8A-4147-A177-3AD203B41FA5}">
                      <a16:colId xmlns:a16="http://schemas.microsoft.com/office/drawing/2014/main" val="2451087630"/>
                    </a:ext>
                  </a:extLst>
                </a:gridCol>
              </a:tblGrid>
              <a:tr h="82163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Opportunities for Clarity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Implications and Approaches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218589"/>
                  </a:ext>
                </a:extLst>
              </a:tr>
              <a:tr h="4053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2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FE6E40-B0E6-4430-9D12-BFCB7BB4A300}"/>
              </a:ext>
            </a:extLst>
          </p:cNvPr>
          <p:cNvSpPr txBox="1"/>
          <p:nvPr/>
        </p:nvSpPr>
        <p:spPr>
          <a:xfrm>
            <a:off x="753423" y="280297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13626-E011-426C-924F-5A763F757457}"/>
              </a:ext>
            </a:extLst>
          </p:cNvPr>
          <p:cNvSpPr txBox="1"/>
          <p:nvPr/>
        </p:nvSpPr>
        <p:spPr>
          <a:xfrm>
            <a:off x="4095964" y="2751087"/>
            <a:ext cx="766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State objectives, agenda, discussion process, time, learning items, decision items, decision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36BCC-2FC3-4081-9FB0-CD80C3ED3C63}"/>
              </a:ext>
            </a:extLst>
          </p:cNvPr>
          <p:cNvSpPr txBox="1"/>
          <p:nvPr/>
        </p:nvSpPr>
        <p:spPr>
          <a:xfrm>
            <a:off x="914826" y="3509409"/>
            <a:ext cx="2139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 Success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Frame the day’s work (issue/problem) 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C24C6-42CC-475E-864B-D614E87A83FD}"/>
              </a:ext>
            </a:extLst>
          </p:cNvPr>
          <p:cNvSpPr txBox="1"/>
          <p:nvPr/>
        </p:nvSpPr>
        <p:spPr>
          <a:xfrm>
            <a:off x="4095964" y="3484905"/>
            <a:ext cx="441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“By the end of the meeting, we will…”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Hold all accountable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088E5-3432-4BEF-B897-D0812F26950F}"/>
              </a:ext>
            </a:extLst>
          </p:cNvPr>
          <p:cNvSpPr txBox="1"/>
          <p:nvPr/>
        </p:nvSpPr>
        <p:spPr>
          <a:xfrm rot="10800000" flipV="1">
            <a:off x="803424" y="5071618"/>
            <a:ext cx="20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Interpret Meaning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63354B-0A97-4377-A22E-B503CABF1959}"/>
              </a:ext>
            </a:extLst>
          </p:cNvPr>
          <p:cNvSpPr/>
          <p:nvPr/>
        </p:nvSpPr>
        <p:spPr>
          <a:xfrm>
            <a:off x="3292795" y="2682433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15C795-820C-49F5-9729-B3992A70CEBB}"/>
              </a:ext>
            </a:extLst>
          </p:cNvPr>
          <p:cNvSpPr/>
          <p:nvPr/>
        </p:nvSpPr>
        <p:spPr>
          <a:xfrm>
            <a:off x="3292794" y="3484905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25173C6-F947-4CA9-A822-CB9254CED9E6}"/>
              </a:ext>
            </a:extLst>
          </p:cNvPr>
          <p:cNvSpPr/>
          <p:nvPr/>
        </p:nvSpPr>
        <p:spPr>
          <a:xfrm>
            <a:off x="3253919" y="4367057"/>
            <a:ext cx="673101" cy="610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E9A453-112C-4667-995E-C4E35EC6F945}"/>
              </a:ext>
            </a:extLst>
          </p:cNvPr>
          <p:cNvSpPr txBox="1">
            <a:spLocks/>
          </p:cNvSpPr>
          <p:nvPr/>
        </p:nvSpPr>
        <p:spPr>
          <a:xfrm>
            <a:off x="1620906" y="57398"/>
            <a:ext cx="107564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ctr" latinLnBrk="0" hangingPunct="1">
              <a:lnSpc>
                <a:spcPct val="8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REFRESHER: THE HEAD</a:t>
            </a:r>
            <a:br>
              <a:rPr lang="en-US" dirty="0"/>
            </a:br>
            <a:r>
              <a:rPr lang="en-US" sz="2400" i="1" dirty="0">
                <a:solidFill>
                  <a:schemeClr val="tx2"/>
                </a:solidFill>
              </a:rPr>
              <a:t>Success requires conceptual clarity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D82A4-15C4-4A45-9448-E1FF6DCA1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9" y="57398"/>
            <a:ext cx="1054479" cy="105447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822DBBBE-C8BB-44B3-A80C-947FCBFC1F1F}"/>
              </a:ext>
            </a:extLst>
          </p:cNvPr>
          <p:cNvSpPr/>
          <p:nvPr/>
        </p:nvSpPr>
        <p:spPr>
          <a:xfrm>
            <a:off x="3253918" y="5269300"/>
            <a:ext cx="673101" cy="610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1598-D457-2A97-2991-F8E2B1F21034}"/>
              </a:ext>
            </a:extLst>
          </p:cNvPr>
          <p:cNvSpPr txBox="1"/>
          <p:nvPr/>
        </p:nvSpPr>
        <p:spPr>
          <a:xfrm>
            <a:off x="4095964" y="4249096"/>
            <a:ext cx="782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“Today’s work is fundamentally about …”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“It fits into our longer term project in this way…”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Do it: up top, in each section, summarizing at various points along the 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692C7-04DA-655B-7A3C-5C5009CE6AA5}"/>
              </a:ext>
            </a:extLst>
          </p:cNvPr>
          <p:cNvSpPr txBox="1"/>
          <p:nvPr/>
        </p:nvSpPr>
        <p:spPr>
          <a:xfrm>
            <a:off x="4095964" y="5303056"/>
            <a:ext cx="618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Translate incoherent comments: restate, reframe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Reflect back to speaker, ask questions</a:t>
            </a:r>
          </a:p>
        </p:txBody>
      </p:sp>
    </p:spTree>
    <p:extLst>
      <p:ext uri="{BB962C8B-B14F-4D97-AF65-F5344CB8AC3E}">
        <p14:creationId xmlns:p14="http://schemas.microsoft.com/office/powerpoint/2010/main" val="21135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8C4F9-3DD3-459F-9321-BD5A8423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0B967C-480E-4172-9DE3-3B9CFE221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41160"/>
              </p:ext>
            </p:extLst>
          </p:nvPr>
        </p:nvGraphicFramePr>
        <p:xfrm>
          <a:off x="596900" y="1593147"/>
          <a:ext cx="10997346" cy="4543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273">
                  <a:extLst>
                    <a:ext uri="{9D8B030D-6E8A-4147-A177-3AD203B41FA5}">
                      <a16:colId xmlns:a16="http://schemas.microsoft.com/office/drawing/2014/main" val="1887667080"/>
                    </a:ext>
                  </a:extLst>
                </a:gridCol>
                <a:gridCol w="8191073">
                  <a:extLst>
                    <a:ext uri="{9D8B030D-6E8A-4147-A177-3AD203B41FA5}">
                      <a16:colId xmlns:a16="http://schemas.microsoft.com/office/drawing/2014/main" val="2451087630"/>
                    </a:ext>
                  </a:extLst>
                </a:gridCol>
              </a:tblGrid>
              <a:tr h="65409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Opportunities for Clarity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Implications and Approaches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218589"/>
                  </a:ext>
                </a:extLst>
              </a:tr>
              <a:tr h="38890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2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FE6E40-B0E6-4430-9D12-BFCB7BB4A300}"/>
              </a:ext>
            </a:extLst>
          </p:cNvPr>
          <p:cNvSpPr txBox="1"/>
          <p:nvPr/>
        </p:nvSpPr>
        <p:spPr>
          <a:xfrm>
            <a:off x="914827" y="280297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Tap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13626-E011-426C-924F-5A763F757457}"/>
              </a:ext>
            </a:extLst>
          </p:cNvPr>
          <p:cNvSpPr txBox="1"/>
          <p:nvPr/>
        </p:nvSpPr>
        <p:spPr>
          <a:xfrm>
            <a:off x="4088546" y="2557689"/>
            <a:ext cx="75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Foster new learning, widen lens beyond perspectives in the room, build consensus, gain credibility, sustain agreements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“How does this mesh with the data picture?”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36BCC-2FC3-4081-9FB0-CD80C3ED3C63}"/>
              </a:ext>
            </a:extLst>
          </p:cNvPr>
          <p:cNvSpPr txBox="1"/>
          <p:nvPr/>
        </p:nvSpPr>
        <p:spPr>
          <a:xfrm>
            <a:off x="914827" y="392929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visuals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C24C6-42CC-475E-864B-D614E87A83FD}"/>
              </a:ext>
            </a:extLst>
          </p:cNvPr>
          <p:cNvSpPr txBox="1"/>
          <p:nvPr/>
        </p:nvSpPr>
        <p:spPr>
          <a:xfrm>
            <a:off x="4095964" y="3691205"/>
            <a:ext cx="441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Clear, dynamic, just right amount of data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Couple with material (possibly lengthier) shared in advance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088E5-3432-4BEF-B897-D0812F26950F}"/>
              </a:ext>
            </a:extLst>
          </p:cNvPr>
          <p:cNvSpPr txBox="1"/>
          <p:nvPr/>
        </p:nvSpPr>
        <p:spPr>
          <a:xfrm>
            <a:off x="914827" y="511623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Connect the dots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8B7C1-088B-4C15-80B7-353AED3E9424}"/>
              </a:ext>
            </a:extLst>
          </p:cNvPr>
          <p:cNvSpPr txBox="1"/>
          <p:nvPr/>
        </p:nvSpPr>
        <p:spPr>
          <a:xfrm>
            <a:off x="4089400" y="4839238"/>
            <a:ext cx="782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Take stock of multiple comments, explicitly draw the through line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Call for adding on to what previous person has said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Observe points of emerging consensus and/or different lines of thinking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63354B-0A97-4377-A22E-B503CABF1959}"/>
              </a:ext>
            </a:extLst>
          </p:cNvPr>
          <p:cNvSpPr/>
          <p:nvPr/>
        </p:nvSpPr>
        <p:spPr>
          <a:xfrm>
            <a:off x="3292795" y="2682433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15C795-820C-49F5-9729-B3992A70CEBB}"/>
              </a:ext>
            </a:extLst>
          </p:cNvPr>
          <p:cNvSpPr/>
          <p:nvPr/>
        </p:nvSpPr>
        <p:spPr>
          <a:xfrm>
            <a:off x="3292795" y="3799352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25173C6-F947-4CA9-A822-CB9254CED9E6}"/>
              </a:ext>
            </a:extLst>
          </p:cNvPr>
          <p:cNvSpPr/>
          <p:nvPr/>
        </p:nvSpPr>
        <p:spPr>
          <a:xfrm>
            <a:off x="3292795" y="4995700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E9A453-112C-4667-995E-C4E35EC6F945}"/>
              </a:ext>
            </a:extLst>
          </p:cNvPr>
          <p:cNvSpPr txBox="1">
            <a:spLocks/>
          </p:cNvSpPr>
          <p:nvPr/>
        </p:nvSpPr>
        <p:spPr>
          <a:xfrm>
            <a:off x="1620906" y="57398"/>
            <a:ext cx="107564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ctr" latinLnBrk="0" hangingPunct="1">
              <a:lnSpc>
                <a:spcPct val="8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REFRESHER: HEAD </a:t>
            </a:r>
            <a:r>
              <a:rPr lang="en-US" sz="1800" i="1" dirty="0"/>
              <a:t>(cont.)</a:t>
            </a:r>
            <a:br>
              <a:rPr lang="en-US" dirty="0"/>
            </a:br>
            <a:r>
              <a:rPr lang="en-US" sz="2400" i="1" dirty="0">
                <a:solidFill>
                  <a:schemeClr val="tx2"/>
                </a:solidFill>
              </a:rPr>
              <a:t>Success requires conceptual clarity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D82A4-15C4-4A45-9448-E1FF6DCA1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9" y="102230"/>
            <a:ext cx="1054479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2C482-E419-46D1-BBEB-F4AEA0CA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5E0BC6-0519-4BEB-80F0-7E9AB235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77" y="70045"/>
            <a:ext cx="10756473" cy="1325563"/>
          </a:xfrm>
        </p:spPr>
        <p:txBody>
          <a:bodyPr/>
          <a:lstStyle/>
          <a:p>
            <a:r>
              <a:rPr lang="en-US" dirty="0"/>
              <a:t>REFRESHER: THE HEART </a:t>
            </a:r>
            <a:br>
              <a:rPr lang="en-US" dirty="0"/>
            </a:br>
            <a:r>
              <a:rPr lang="en-US" sz="2400" i="1" dirty="0">
                <a:solidFill>
                  <a:schemeClr val="tx2"/>
                </a:solidFill>
              </a:rPr>
              <a:t>Success requires social and emotional intelligence</a:t>
            </a:r>
            <a:endParaRPr lang="en-US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F54459-6C8D-4D7C-85DC-C4396161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6312"/>
              </p:ext>
            </p:extLst>
          </p:nvPr>
        </p:nvGraphicFramePr>
        <p:xfrm>
          <a:off x="597327" y="1565514"/>
          <a:ext cx="10997346" cy="4803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273">
                  <a:extLst>
                    <a:ext uri="{9D8B030D-6E8A-4147-A177-3AD203B41FA5}">
                      <a16:colId xmlns:a16="http://schemas.microsoft.com/office/drawing/2014/main" val="1887667080"/>
                    </a:ext>
                  </a:extLst>
                </a:gridCol>
                <a:gridCol w="8191073">
                  <a:extLst>
                    <a:ext uri="{9D8B030D-6E8A-4147-A177-3AD203B41FA5}">
                      <a16:colId xmlns:a16="http://schemas.microsoft.com/office/drawing/2014/main" val="2451087630"/>
                    </a:ext>
                  </a:extLst>
                </a:gridCol>
              </a:tblGrid>
              <a:tr h="6540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Human Qualities That Require Some Emotional Intelligence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Implications and Approaches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218589"/>
                  </a:ext>
                </a:extLst>
              </a:tr>
              <a:tr h="38890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204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7ECACC-7226-4EAD-9BC9-F67142B939BE}"/>
              </a:ext>
            </a:extLst>
          </p:cNvPr>
          <p:cNvSpPr txBox="1"/>
          <p:nvPr/>
        </p:nvSpPr>
        <p:spPr>
          <a:xfrm>
            <a:off x="803596" y="267514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like boundaries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64211-4B3E-4189-8374-4D606B284CC5}"/>
              </a:ext>
            </a:extLst>
          </p:cNvPr>
          <p:cNvSpPr txBox="1"/>
          <p:nvPr/>
        </p:nvSpPr>
        <p:spPr>
          <a:xfrm>
            <a:off x="4089400" y="2675140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Generate meeting code of conduct, confirm shared agreement, revisit and remind of norms if needed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C9E70-B057-4FC0-BD13-A3AC22C12A72}"/>
              </a:ext>
            </a:extLst>
          </p:cNvPr>
          <p:cNvSpPr txBox="1"/>
          <p:nvPr/>
        </p:nvSpPr>
        <p:spPr>
          <a:xfrm>
            <a:off x="803596" y="385944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learn differently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87C25-8E7A-4894-BADC-C371344757EA}"/>
              </a:ext>
            </a:extLst>
          </p:cNvPr>
          <p:cNvSpPr txBox="1"/>
          <p:nvPr/>
        </p:nvSpPr>
        <p:spPr>
          <a:xfrm>
            <a:off x="4095964" y="3859446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Use different meeting formats: large and small groups, dyads, personal reflection, reading silently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C1462-AF92-4EB9-A47C-9BC934A98D5D}"/>
              </a:ext>
            </a:extLst>
          </p:cNvPr>
          <p:cNvSpPr txBox="1"/>
          <p:nvPr/>
        </p:nvSpPr>
        <p:spPr>
          <a:xfrm>
            <a:off x="717978" y="4845588"/>
            <a:ext cx="241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like affirmation, feeling validated, and feeling like their effort is worthwhile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3CB35-6874-4AC8-968F-AC8A66EB42C2}"/>
              </a:ext>
            </a:extLst>
          </p:cNvPr>
          <p:cNvSpPr txBox="1"/>
          <p:nvPr/>
        </p:nvSpPr>
        <p:spPr>
          <a:xfrm>
            <a:off x="4089400" y="4845588"/>
            <a:ext cx="782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Acknowledge progress made (during meeting, over life span of project, after key agreements are reached)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Summarize discussion points  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Refer back to specific useful comments (crediting who made them)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2E1869-D4BE-44EE-BFB8-F9270D5D0E4F}"/>
              </a:ext>
            </a:extLst>
          </p:cNvPr>
          <p:cNvSpPr/>
          <p:nvPr/>
        </p:nvSpPr>
        <p:spPr>
          <a:xfrm>
            <a:off x="3292795" y="2693102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DD1A6AB-56FF-4024-8744-0A7BB0099EF2}"/>
              </a:ext>
            </a:extLst>
          </p:cNvPr>
          <p:cNvSpPr/>
          <p:nvPr/>
        </p:nvSpPr>
        <p:spPr>
          <a:xfrm>
            <a:off x="3292795" y="3877408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5D4B5F-E88F-435D-B5EB-9FFFF293E097}"/>
              </a:ext>
            </a:extLst>
          </p:cNvPr>
          <p:cNvSpPr/>
          <p:nvPr/>
        </p:nvSpPr>
        <p:spPr>
          <a:xfrm>
            <a:off x="3292795" y="5140549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D9719-E733-4DDF-ABCC-4100532AE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7" y="220573"/>
            <a:ext cx="959865" cy="9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086E9-D84A-46E1-AC9E-85D8D58E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Fine Consulting LLC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2D6783-70F5-44DE-851D-4536F1AB4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78447"/>
              </p:ext>
            </p:extLst>
          </p:nvPr>
        </p:nvGraphicFramePr>
        <p:xfrm>
          <a:off x="597327" y="1344941"/>
          <a:ext cx="10997346" cy="4803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273">
                  <a:extLst>
                    <a:ext uri="{9D8B030D-6E8A-4147-A177-3AD203B41FA5}">
                      <a16:colId xmlns:a16="http://schemas.microsoft.com/office/drawing/2014/main" val="1887667080"/>
                    </a:ext>
                  </a:extLst>
                </a:gridCol>
                <a:gridCol w="8191073">
                  <a:extLst>
                    <a:ext uri="{9D8B030D-6E8A-4147-A177-3AD203B41FA5}">
                      <a16:colId xmlns:a16="http://schemas.microsoft.com/office/drawing/2014/main" val="2451087630"/>
                    </a:ext>
                  </a:extLst>
                </a:gridCol>
              </a:tblGrid>
              <a:tr h="6540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Human Qualities That Require Some Emotional Intelligence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Implications and Approaches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218589"/>
                  </a:ext>
                </a:extLst>
              </a:tr>
              <a:tr h="38890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2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ECC3B3-372A-4571-AE73-73B23B682332}"/>
              </a:ext>
            </a:extLst>
          </p:cNvPr>
          <p:cNvSpPr txBox="1"/>
          <p:nvPr/>
        </p:nvSpPr>
        <p:spPr>
          <a:xfrm>
            <a:off x="760787" y="2416467"/>
            <a:ext cx="2333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change their minds </a:t>
            </a:r>
            <a:r>
              <a:rPr lang="en-US" i="1" dirty="0"/>
              <a:t>(and need to save face if they do so)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F551C-38A5-4F52-A743-06454936375B}"/>
              </a:ext>
            </a:extLst>
          </p:cNvPr>
          <p:cNvSpPr txBox="1"/>
          <p:nvPr/>
        </p:nvSpPr>
        <p:spPr>
          <a:xfrm>
            <a:off x="4089400" y="2554967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Build in exercises for listening, considering, and changing (sticker dots, fist to five)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E2A32-F379-4BBF-A796-0D68F4D1BD29}"/>
              </a:ext>
            </a:extLst>
          </p:cNvPr>
          <p:cNvSpPr txBox="1"/>
          <p:nvPr/>
        </p:nvSpPr>
        <p:spPr>
          <a:xfrm>
            <a:off x="803596" y="383571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move at a different 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B9C6-3DB9-442E-A2B0-C109AE9247A4}"/>
              </a:ext>
            </a:extLst>
          </p:cNvPr>
          <p:cNvSpPr txBox="1"/>
          <p:nvPr/>
        </p:nvSpPr>
        <p:spPr>
          <a:xfrm>
            <a:off x="4089400" y="3420220"/>
            <a:ext cx="750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Sequence learning and decision-making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Ensure adequate set up for making decisions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Use leaders to frame why groups are ready to come to a decision together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 areas requiring further thinking, use “parking lot,” assure process/identify steps for addressing outstanding matters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820FA-016C-439B-9BBC-1CE57765A23C}"/>
              </a:ext>
            </a:extLst>
          </p:cNvPr>
          <p:cNvSpPr txBox="1"/>
          <p:nvPr/>
        </p:nvSpPr>
        <p:spPr>
          <a:xfrm>
            <a:off x="717978" y="5295714"/>
            <a:ext cx="24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think differently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1DE3A-8986-4FD4-B9F2-12081B8F8FEC}"/>
              </a:ext>
            </a:extLst>
          </p:cNvPr>
          <p:cNvSpPr txBox="1"/>
          <p:nvPr/>
        </p:nvSpPr>
        <p:spPr>
          <a:xfrm>
            <a:off x="4089400" y="5018715"/>
            <a:ext cx="782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Bring all voices into the room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Name different people’s comments throughout</a:t>
            </a:r>
          </a:p>
          <a:p>
            <a:pPr marL="285750" indent="-285750">
              <a:buClr>
                <a:srgbClr val="ED8922"/>
              </a:buClr>
              <a:buFont typeface="Arial" panose="020B0604020202020204" pitchFamily="34" charset="0"/>
              <a:buChar char="•"/>
            </a:pPr>
            <a:r>
              <a:rPr lang="en-US" dirty="0"/>
              <a:t>Invite different stories, experiences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59A134-BA9F-4A6B-B519-FE4457D7B7D3}"/>
              </a:ext>
            </a:extLst>
          </p:cNvPr>
          <p:cNvSpPr/>
          <p:nvPr/>
        </p:nvSpPr>
        <p:spPr>
          <a:xfrm>
            <a:off x="3292795" y="2572929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007375-CBF1-4DA1-8453-9C83DA3FE644}"/>
              </a:ext>
            </a:extLst>
          </p:cNvPr>
          <p:cNvSpPr/>
          <p:nvPr/>
        </p:nvSpPr>
        <p:spPr>
          <a:xfrm>
            <a:off x="3292795" y="3853681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02616AC-8D66-4536-A744-6AF4B3A17FDB}"/>
              </a:ext>
            </a:extLst>
          </p:cNvPr>
          <p:cNvSpPr/>
          <p:nvPr/>
        </p:nvSpPr>
        <p:spPr>
          <a:xfrm>
            <a:off x="3292795" y="5175177"/>
            <a:ext cx="673101" cy="610406"/>
          </a:xfrm>
          <a:prstGeom prst="rightArrow">
            <a:avLst/>
          </a:prstGeom>
          <a:solidFill>
            <a:srgbClr val="ED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9F6594-385E-4AE8-9B1A-BE2D095E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77" y="0"/>
            <a:ext cx="10756473" cy="1325563"/>
          </a:xfrm>
        </p:spPr>
        <p:txBody>
          <a:bodyPr/>
          <a:lstStyle/>
          <a:p>
            <a:r>
              <a:rPr lang="en-US" dirty="0"/>
              <a:t>REFRESHER: HEART </a:t>
            </a:r>
            <a:r>
              <a:rPr lang="en-US" sz="1800" i="1" dirty="0"/>
              <a:t>(cont.) </a:t>
            </a:r>
            <a:br>
              <a:rPr lang="en-US" dirty="0"/>
            </a:br>
            <a:r>
              <a:rPr lang="en-US" sz="2400" i="1" dirty="0">
                <a:solidFill>
                  <a:schemeClr val="tx2"/>
                </a:solidFill>
              </a:rPr>
              <a:t>Success requires social and emotional intelligence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84D2E-133D-4E2A-ADA5-8CF214699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7" y="164886"/>
            <a:ext cx="959865" cy="9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CB4C5-C14F-294C-894A-1F8F727E5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7114" y="4026429"/>
            <a:ext cx="7843416" cy="1174724"/>
          </a:xfrm>
        </p:spPr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Melinda Fine, Ed.D., Founder and Principal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BF856F-A46E-1F4E-BCFC-D0228BA8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421" y="5236833"/>
            <a:ext cx="7843416" cy="10747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600"/>
              </a:lnSpc>
            </a:pPr>
            <a:r>
              <a:rPr lang="en-US" sz="7200" dirty="0">
                <a:latin typeface="+mj-lt"/>
              </a:rPr>
              <a:t>Web: </a:t>
            </a:r>
            <a:r>
              <a:rPr lang="en-US" sz="7200" u="sng" dirty="0">
                <a:latin typeface="+mj-lt"/>
                <a:hlinkClick r:id="rId3"/>
              </a:rPr>
              <a:t>fineconsultingllc.org</a:t>
            </a:r>
            <a:endParaRPr lang="en-US" sz="7200" dirty="0">
              <a:latin typeface="+mj-lt"/>
            </a:endParaRPr>
          </a:p>
          <a:p>
            <a:pPr>
              <a:lnSpc>
                <a:spcPts val="2600"/>
              </a:lnSpc>
            </a:pPr>
            <a:r>
              <a:rPr lang="en-US" sz="7200" dirty="0">
                <a:latin typeface="+mj-lt"/>
              </a:rPr>
              <a:t>Email: </a:t>
            </a:r>
            <a:r>
              <a:rPr lang="en-US" sz="7200" u="sng" dirty="0" err="1">
                <a:latin typeface="+mj-lt"/>
                <a:hlinkClick r:id="rId4"/>
              </a:rPr>
              <a:t>melinda@fineconsultingllc.org</a:t>
            </a:r>
            <a:endParaRPr lang="en-US" sz="7200" dirty="0">
              <a:latin typeface="+mj-lt"/>
            </a:endParaRPr>
          </a:p>
          <a:p>
            <a:pPr>
              <a:lnSpc>
                <a:spcPts val="2600"/>
              </a:lnSpc>
            </a:pPr>
            <a:r>
              <a:rPr lang="en-US" sz="7200" dirty="0">
                <a:latin typeface="+mj-lt"/>
              </a:rPr>
              <a:t>Phone: (917) 359-3215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5FEB6C-9636-B546-AE21-E67E39C5170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Fine Consulting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4BB41-3A78-1045-85FE-2FC966B74ED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1" y="2783344"/>
            <a:ext cx="7253926" cy="44591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Collaborating for Progressive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2BDC57-06B4-2243-9B2F-952138D3E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89103"/>
            <a:ext cx="3049571" cy="2160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D30B37-BFFA-44E7-925D-F0F9A72F336E}"/>
              </a:ext>
            </a:extLst>
          </p:cNvPr>
          <p:cNvSpPr txBox="1"/>
          <p:nvPr/>
        </p:nvSpPr>
        <p:spPr>
          <a:xfrm>
            <a:off x="748258" y="255331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try out?</a:t>
            </a:r>
          </a:p>
        </p:txBody>
      </p:sp>
    </p:spTree>
    <p:extLst>
      <p:ext uri="{BB962C8B-B14F-4D97-AF65-F5344CB8AC3E}">
        <p14:creationId xmlns:p14="http://schemas.microsoft.com/office/powerpoint/2010/main" val="204726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E6ECDF"/>
      </a:dk2>
      <a:lt2>
        <a:srgbClr val="E1EFF0"/>
      </a:lt2>
      <a:accent1>
        <a:srgbClr val="8BB953"/>
      </a:accent1>
      <a:accent2>
        <a:srgbClr val="EC8921"/>
      </a:accent2>
      <a:accent3>
        <a:srgbClr val="007480"/>
      </a:accent3>
      <a:accent4>
        <a:srgbClr val="C98241"/>
      </a:accent4>
      <a:accent5>
        <a:srgbClr val="DAC454"/>
      </a:accent5>
      <a:accent6>
        <a:srgbClr val="786D62"/>
      </a:accent6>
      <a:hlink>
        <a:srgbClr val="617938"/>
      </a:hlink>
      <a:folHlink>
        <a:srgbClr val="9999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-pp-template-deck" id="{8F7C99A7-B134-4D3A-BA8E-BF62B1A3F46E}" vid="{E5A51994-0CDB-4202-909B-DEDDD9D1C5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 PP MASTER TEMPLATE</Template>
  <TotalTime>15517</TotalTime>
  <Words>583</Words>
  <Application>Microsoft Office PowerPoint</Application>
  <PresentationFormat>Widescreen</PresentationFormat>
  <Paragraphs>77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Session 2: Reflection Hand Out The Art of Bringing People Together for Shared Purpose</vt:lpstr>
      <vt:lpstr>PowerPoint Presentation</vt:lpstr>
      <vt:lpstr>PowerPoint Presentation</vt:lpstr>
      <vt:lpstr>REFRESHER: THE HEART  Success requires social and emotional intelligence</vt:lpstr>
      <vt:lpstr>REFRESHER: HEART (cont.)  Success requires social and emotional intelligence</vt:lpstr>
      <vt:lpstr>Thank you. Melinda Fine, Ed.D., Founder and Principal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Fine</dc:creator>
  <cp:lastModifiedBy>FINE CONSULTING</cp:lastModifiedBy>
  <cp:revision>182</cp:revision>
  <cp:lastPrinted>2022-08-15T19:14:02Z</cp:lastPrinted>
  <dcterms:created xsi:type="dcterms:W3CDTF">2021-02-20T13:55:36Z</dcterms:created>
  <dcterms:modified xsi:type="dcterms:W3CDTF">2022-09-21T15:25:03Z</dcterms:modified>
</cp:coreProperties>
</file>